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9" r:id="rId3"/>
    <p:sldId id="281" r:id="rId4"/>
    <p:sldId id="258" r:id="rId5"/>
    <p:sldId id="259" r:id="rId6"/>
    <p:sldId id="276" r:id="rId7"/>
    <p:sldId id="260" r:id="rId8"/>
    <p:sldId id="261" r:id="rId9"/>
    <p:sldId id="277" r:id="rId10"/>
    <p:sldId id="262" r:id="rId11"/>
    <p:sldId id="263" r:id="rId12"/>
    <p:sldId id="278" r:id="rId13"/>
    <p:sldId id="264" r:id="rId14"/>
    <p:sldId id="265" r:id="rId15"/>
    <p:sldId id="266" r:id="rId16"/>
    <p:sldId id="268" r:id="rId17"/>
    <p:sldId id="269" r:id="rId18"/>
    <p:sldId id="271" r:id="rId19"/>
    <p:sldId id="272" r:id="rId20"/>
    <p:sldId id="270" r:id="rId21"/>
    <p:sldId id="273" r:id="rId22"/>
    <p:sldId id="274" r:id="rId23"/>
    <p:sldId id="275" r:id="rId24"/>
    <p:sldId id="280" r:id="rId2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F792E-AA8C-43F2-B288-59F0339D7D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O"/>
        </a:p>
      </dgm:t>
    </dgm:pt>
    <dgm:pt modelId="{A3BA6ABB-D1CF-46FC-8D04-C26D53A13AA3}">
      <dgm:prSet phldrT="[Texto]"/>
      <dgm:spPr/>
      <dgm:t>
        <a:bodyPr/>
        <a:lstStyle/>
        <a:p>
          <a:r>
            <a:rPr lang="es-ES" b="1" dirty="0">
              <a:solidFill>
                <a:schemeClr val="tx1"/>
              </a:solidFill>
              <a:latin typeface="Times New Roman" panose="02020603050405020304" pitchFamily="18" charset="0"/>
              <a:cs typeface="Times New Roman" panose="02020603050405020304" pitchFamily="18" charset="0"/>
            </a:rPr>
            <a:t>Respiración en 4 Tiempos. - </a:t>
          </a:r>
          <a:r>
            <a:rPr lang="es-ES" dirty="0">
              <a:latin typeface="Times New Roman" panose="02020603050405020304" pitchFamily="18" charset="0"/>
              <a:cs typeface="Times New Roman" panose="02020603050405020304" pitchFamily="18" charset="0"/>
            </a:rPr>
            <a:t>La técnica de respiración en 4 tiempos</a:t>
          </a:r>
          <a:endParaRPr lang="es-CO"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1. Inhale en 4 segundos.</a:t>
          </a:r>
          <a:endParaRPr lang="es-CO"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2. Mantenga el aire 2 segundos.</a:t>
          </a:r>
          <a:endParaRPr lang="es-CO"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3. Bote el aire en 4 segundos.</a:t>
          </a:r>
          <a:endParaRPr lang="es-CO"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4. Mantenga sus pulmones sin aire por 4 segundos.</a:t>
          </a:r>
          <a:endParaRPr lang="es-CO" dirty="0">
            <a:latin typeface="Times New Roman" panose="02020603050405020304" pitchFamily="18" charset="0"/>
            <a:cs typeface="Times New Roman" panose="02020603050405020304" pitchFamily="18" charset="0"/>
          </a:endParaRPr>
        </a:p>
      </dgm:t>
    </dgm:pt>
    <dgm:pt modelId="{254AEDA7-7E75-4524-9F17-05F05647F1FB}" type="parTrans" cxnId="{9E8C0A38-BBE5-461D-BA06-D019E1D06EED}">
      <dgm:prSet/>
      <dgm:spPr/>
      <dgm:t>
        <a:bodyPr/>
        <a:lstStyle/>
        <a:p>
          <a:endParaRPr lang="es-CO"/>
        </a:p>
      </dgm:t>
    </dgm:pt>
    <dgm:pt modelId="{3E3E79C8-E0A3-43A7-B193-87FACD86444E}" type="sibTrans" cxnId="{9E8C0A38-BBE5-461D-BA06-D019E1D06EED}">
      <dgm:prSet/>
      <dgm:spPr/>
      <dgm:t>
        <a:bodyPr/>
        <a:lstStyle/>
        <a:p>
          <a:endParaRPr lang="es-CO"/>
        </a:p>
      </dgm:t>
    </dgm:pt>
    <dgm:pt modelId="{CA83B866-63C1-4EDA-8CF1-00AE31A71DAE}">
      <dgm:prSet phldrT="[Texto]"/>
      <dgm:spPr/>
      <dgm:t>
        <a:bodyPr/>
        <a:lstStyle/>
        <a:p>
          <a:r>
            <a:rPr lang="es-ES" b="1" dirty="0" err="1">
              <a:solidFill>
                <a:schemeClr val="tx1"/>
              </a:solidFill>
              <a:latin typeface="Times New Roman" panose="02020603050405020304" pitchFamily="18" charset="0"/>
              <a:cs typeface="Times New Roman" panose="02020603050405020304" pitchFamily="18" charset="0"/>
            </a:rPr>
            <a:t>Grounding</a:t>
          </a:r>
          <a:r>
            <a:rPr lang="es-ES" b="1" dirty="0">
              <a:solidFill>
                <a:schemeClr val="tx1"/>
              </a:solidFill>
              <a:latin typeface="Times New Roman" panose="02020603050405020304" pitchFamily="18" charset="0"/>
              <a:cs typeface="Times New Roman" panose="02020603050405020304" pitchFamily="18" charset="0"/>
            </a:rPr>
            <a:t>. </a:t>
          </a:r>
          <a:endParaRPr lang="es-CO" dirty="0">
            <a:solidFill>
              <a:schemeClr val="tx1"/>
            </a:solidFill>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1. Tome 5 respiraciones profundas por la nariz y exhale por los labios fruncidos. </a:t>
          </a:r>
          <a:endParaRPr lang="es-CO"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2. Ponga sus pies sobre el piso. Mueva los dedos del pie. Note las sensaciones en sus pies. </a:t>
          </a:r>
          <a:endParaRPr lang="es-CO"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3. Apriete sus manos en puños, enseguida suelte la tensión. Repita 10 veces. </a:t>
          </a:r>
          <a:endParaRPr lang="es-CO"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4. Frote sus manos entre sí. Observe y sienta la sensación de calor.</a:t>
          </a:r>
          <a:endParaRPr lang="es-CO"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5. Tome 5 respiraciones profundas y observe el sentimiento de calma en su cuerpo.</a:t>
          </a:r>
          <a:endParaRPr lang="es-CO" dirty="0">
            <a:latin typeface="Times New Roman" panose="02020603050405020304" pitchFamily="18" charset="0"/>
            <a:cs typeface="Times New Roman" panose="02020603050405020304" pitchFamily="18" charset="0"/>
          </a:endParaRPr>
        </a:p>
        <a:p>
          <a:endParaRPr lang="es-CO" dirty="0"/>
        </a:p>
      </dgm:t>
    </dgm:pt>
    <dgm:pt modelId="{D7E76185-8114-45F3-8E7A-2695BF67CA7E}" type="parTrans" cxnId="{0296DF2F-6EEB-4414-946C-D0E0E9B4EC64}">
      <dgm:prSet/>
      <dgm:spPr/>
      <dgm:t>
        <a:bodyPr/>
        <a:lstStyle/>
        <a:p>
          <a:endParaRPr lang="es-CO"/>
        </a:p>
      </dgm:t>
    </dgm:pt>
    <dgm:pt modelId="{BDFA0CE4-D183-4158-B24E-2ADF75052078}" type="sibTrans" cxnId="{0296DF2F-6EEB-4414-946C-D0E0E9B4EC64}">
      <dgm:prSet/>
      <dgm:spPr/>
      <dgm:t>
        <a:bodyPr/>
        <a:lstStyle/>
        <a:p>
          <a:endParaRPr lang="es-CO"/>
        </a:p>
      </dgm:t>
    </dgm:pt>
    <dgm:pt modelId="{8CD7FBA6-BEE2-4085-9980-1E2453A9C0D6}" type="pres">
      <dgm:prSet presAssocID="{0CFF792E-AA8C-43F2-B288-59F0339D7DC1}" presName="linear" presStyleCnt="0">
        <dgm:presLayoutVars>
          <dgm:animLvl val="lvl"/>
          <dgm:resizeHandles val="exact"/>
        </dgm:presLayoutVars>
      </dgm:prSet>
      <dgm:spPr/>
    </dgm:pt>
    <dgm:pt modelId="{F5FBB5E0-DDA5-41A4-B1E4-C2D0882A8480}" type="pres">
      <dgm:prSet presAssocID="{A3BA6ABB-D1CF-46FC-8D04-C26D53A13AA3}" presName="parentText" presStyleLbl="node1" presStyleIdx="0" presStyleCnt="2" custScaleX="58204" custScaleY="114709" custLinFactY="4476" custLinFactNeighborX="7764" custLinFactNeighborY="100000">
        <dgm:presLayoutVars>
          <dgm:chMax val="0"/>
          <dgm:bulletEnabled val="1"/>
        </dgm:presLayoutVars>
      </dgm:prSet>
      <dgm:spPr/>
    </dgm:pt>
    <dgm:pt modelId="{72666051-3B22-4AB4-AF7B-F1113402A456}" type="pres">
      <dgm:prSet presAssocID="{3E3E79C8-E0A3-43A7-B193-87FACD86444E}" presName="spacer" presStyleCnt="0"/>
      <dgm:spPr/>
    </dgm:pt>
    <dgm:pt modelId="{F8D54926-888B-41E1-A078-3840BB6BB75B}" type="pres">
      <dgm:prSet presAssocID="{CA83B866-63C1-4EDA-8CF1-00AE31A71DAE}" presName="parentText" presStyleLbl="node1" presStyleIdx="1" presStyleCnt="2" custLinFactY="-220" custLinFactNeighborX="-15053" custLinFactNeighborY="-100000">
        <dgm:presLayoutVars>
          <dgm:chMax val="0"/>
          <dgm:bulletEnabled val="1"/>
        </dgm:presLayoutVars>
      </dgm:prSet>
      <dgm:spPr/>
    </dgm:pt>
  </dgm:ptLst>
  <dgm:cxnLst>
    <dgm:cxn modelId="{64549C1E-092F-4198-A20B-B1A30ACBFB97}" type="presOf" srcId="{0CFF792E-AA8C-43F2-B288-59F0339D7DC1}" destId="{8CD7FBA6-BEE2-4085-9980-1E2453A9C0D6}" srcOrd="0" destOrd="0" presId="urn:microsoft.com/office/officeart/2005/8/layout/vList2"/>
    <dgm:cxn modelId="{0296DF2F-6EEB-4414-946C-D0E0E9B4EC64}" srcId="{0CFF792E-AA8C-43F2-B288-59F0339D7DC1}" destId="{CA83B866-63C1-4EDA-8CF1-00AE31A71DAE}" srcOrd="1" destOrd="0" parTransId="{D7E76185-8114-45F3-8E7A-2695BF67CA7E}" sibTransId="{BDFA0CE4-D183-4158-B24E-2ADF75052078}"/>
    <dgm:cxn modelId="{9E8C0A38-BBE5-461D-BA06-D019E1D06EED}" srcId="{0CFF792E-AA8C-43F2-B288-59F0339D7DC1}" destId="{A3BA6ABB-D1CF-46FC-8D04-C26D53A13AA3}" srcOrd="0" destOrd="0" parTransId="{254AEDA7-7E75-4524-9F17-05F05647F1FB}" sibTransId="{3E3E79C8-E0A3-43A7-B193-87FACD86444E}"/>
    <dgm:cxn modelId="{D7D0B4D2-5554-4AF4-87A1-F1439FF6283E}" type="presOf" srcId="{A3BA6ABB-D1CF-46FC-8D04-C26D53A13AA3}" destId="{F5FBB5E0-DDA5-41A4-B1E4-C2D0882A8480}" srcOrd="0" destOrd="0" presId="urn:microsoft.com/office/officeart/2005/8/layout/vList2"/>
    <dgm:cxn modelId="{56A260E4-2E3D-4550-AC30-91F488F2B1B9}" type="presOf" srcId="{CA83B866-63C1-4EDA-8CF1-00AE31A71DAE}" destId="{F8D54926-888B-41E1-A078-3840BB6BB75B}" srcOrd="0" destOrd="0" presId="urn:microsoft.com/office/officeart/2005/8/layout/vList2"/>
    <dgm:cxn modelId="{CC3CB046-3DE0-4012-A168-A0A4BE5D77C7}" type="presParOf" srcId="{8CD7FBA6-BEE2-4085-9980-1E2453A9C0D6}" destId="{F5FBB5E0-DDA5-41A4-B1E4-C2D0882A8480}" srcOrd="0" destOrd="0" presId="urn:microsoft.com/office/officeart/2005/8/layout/vList2"/>
    <dgm:cxn modelId="{F65CB41A-3C32-4772-8929-6E455B410A6D}" type="presParOf" srcId="{8CD7FBA6-BEE2-4085-9980-1E2453A9C0D6}" destId="{72666051-3B22-4AB4-AF7B-F1113402A456}" srcOrd="1" destOrd="0" presId="urn:microsoft.com/office/officeart/2005/8/layout/vList2"/>
    <dgm:cxn modelId="{0671B6AB-AB58-41D9-B58F-2A9DD2166B72}" type="presParOf" srcId="{8CD7FBA6-BEE2-4085-9980-1E2453A9C0D6}" destId="{F8D54926-888B-41E1-A078-3840BB6BB75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BB5E0-DDA5-41A4-B1E4-C2D0882A8480}">
      <dsp:nvSpPr>
        <dsp:cNvPr id="0" name=""/>
        <dsp:cNvSpPr/>
      </dsp:nvSpPr>
      <dsp:spPr>
        <a:xfrm>
          <a:off x="2329647" y="294924"/>
          <a:ext cx="4730821" cy="27177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1"/>
              </a:solidFill>
              <a:latin typeface="Times New Roman" panose="02020603050405020304" pitchFamily="18" charset="0"/>
              <a:cs typeface="Times New Roman" panose="02020603050405020304" pitchFamily="18" charset="0"/>
            </a:rPr>
            <a:t>Respiración en 4 Tiempos. - </a:t>
          </a:r>
          <a:r>
            <a:rPr lang="es-ES" sz="1600" kern="1200" dirty="0">
              <a:latin typeface="Times New Roman" panose="02020603050405020304" pitchFamily="18" charset="0"/>
              <a:cs typeface="Times New Roman" panose="02020603050405020304" pitchFamily="18" charset="0"/>
            </a:rPr>
            <a:t>La técnica de respiración en 4 tiempos</a:t>
          </a:r>
          <a:endParaRPr lang="es-CO"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1. Inhale en 4 segundos.</a:t>
          </a:r>
          <a:endParaRPr lang="es-CO"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2. Mantenga el aire 2 segundos.</a:t>
          </a:r>
          <a:endParaRPr lang="es-CO"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3. Bote el aire en 4 segundos.</a:t>
          </a:r>
          <a:endParaRPr lang="es-CO"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4. Mantenga sus pulmones sin aire por 4 segundos.</a:t>
          </a:r>
          <a:endParaRPr lang="es-CO" sz="1600" kern="1200" dirty="0">
            <a:latin typeface="Times New Roman" panose="02020603050405020304" pitchFamily="18" charset="0"/>
            <a:cs typeface="Times New Roman" panose="02020603050405020304" pitchFamily="18" charset="0"/>
          </a:endParaRPr>
        </a:p>
      </dsp:txBody>
      <dsp:txXfrm>
        <a:off x="2462316" y="427593"/>
        <a:ext cx="4465483" cy="2452404"/>
      </dsp:txXfrm>
    </dsp:sp>
    <dsp:sp modelId="{F8D54926-888B-41E1-A078-3840BB6BB75B}">
      <dsp:nvSpPr>
        <dsp:cNvPr id="0" name=""/>
        <dsp:cNvSpPr/>
      </dsp:nvSpPr>
      <dsp:spPr>
        <a:xfrm>
          <a:off x="0" y="2855327"/>
          <a:ext cx="8128000" cy="23692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err="1">
              <a:solidFill>
                <a:schemeClr val="tx1"/>
              </a:solidFill>
              <a:latin typeface="Times New Roman" panose="02020603050405020304" pitchFamily="18" charset="0"/>
              <a:cs typeface="Times New Roman" panose="02020603050405020304" pitchFamily="18" charset="0"/>
            </a:rPr>
            <a:t>Grounding</a:t>
          </a:r>
          <a:r>
            <a:rPr lang="es-ES" sz="1600" b="1" kern="1200" dirty="0">
              <a:solidFill>
                <a:schemeClr val="tx1"/>
              </a:solidFill>
              <a:latin typeface="Times New Roman" panose="02020603050405020304" pitchFamily="18" charset="0"/>
              <a:cs typeface="Times New Roman" panose="02020603050405020304" pitchFamily="18" charset="0"/>
            </a:rPr>
            <a:t>. </a:t>
          </a:r>
          <a:endParaRPr lang="es-CO" sz="1600" kern="1200" dirty="0">
            <a:solidFill>
              <a:schemeClr val="tx1"/>
            </a:solidFill>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1. Tome 5 respiraciones profundas por la nariz y exhale por los labios fruncidos. </a:t>
          </a:r>
          <a:endParaRPr lang="es-CO"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2. Ponga sus pies sobre el piso. Mueva los dedos del pie. Note las sensaciones en sus pies. </a:t>
          </a:r>
          <a:endParaRPr lang="es-CO"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3. Apriete sus manos en puños, enseguida suelte la tensión. Repita 10 veces. </a:t>
          </a:r>
          <a:endParaRPr lang="es-CO"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4. Frote sus manos entre sí. Observe y sienta la sensación de calor.</a:t>
          </a:r>
          <a:endParaRPr lang="es-CO"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es-ES" sz="1600" kern="1200" dirty="0">
              <a:latin typeface="Times New Roman" panose="02020603050405020304" pitchFamily="18" charset="0"/>
              <a:cs typeface="Times New Roman" panose="02020603050405020304" pitchFamily="18" charset="0"/>
            </a:rPr>
            <a:t>5. Tome 5 respiraciones profundas y observe el sentimiento de calma en su cuerpo.</a:t>
          </a:r>
          <a:endParaRPr lang="es-CO" sz="1600" kern="1200" dirty="0">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endParaRPr lang="es-CO" sz="1600" kern="1200" dirty="0"/>
        </a:p>
      </dsp:txBody>
      <dsp:txXfrm>
        <a:off x="115657" y="2970984"/>
        <a:ext cx="7896686" cy="2137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84A0A7AE-8BC2-4D1B-9E2B-A54C0342DA70}"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5FD22CA0-5DE6-42FE-9CD9-DDE265ADB3C2}" type="slidenum">
              <a:rPr lang="es-CO" altLang="es-CO"/>
              <a:pPr>
                <a:defRPr/>
              </a:pPr>
              <a:t>‹Nº›</a:t>
            </a:fld>
            <a:endParaRPr lang="es-CO" altLang="es-CO"/>
          </a:p>
        </p:txBody>
      </p:sp>
    </p:spTree>
    <p:extLst>
      <p:ext uri="{BB962C8B-B14F-4D97-AF65-F5344CB8AC3E}">
        <p14:creationId xmlns:p14="http://schemas.microsoft.com/office/powerpoint/2010/main" val="61017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A5407C20-1937-45B7-8DE9-DE9A337573C0}"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677D02E6-93A8-4CD2-B91E-B76C161C76DE}" type="slidenum">
              <a:rPr lang="es-CO" altLang="es-CO"/>
              <a:pPr>
                <a:defRPr/>
              </a:pPr>
              <a:t>‹Nº›</a:t>
            </a:fld>
            <a:endParaRPr lang="es-CO" altLang="es-CO"/>
          </a:p>
        </p:txBody>
      </p:sp>
    </p:spTree>
    <p:extLst>
      <p:ext uri="{BB962C8B-B14F-4D97-AF65-F5344CB8AC3E}">
        <p14:creationId xmlns:p14="http://schemas.microsoft.com/office/powerpoint/2010/main" val="322485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FA5303E-4C22-4B8F-A948-CFB115974186}"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48952EF1-40A2-4917-8165-61FAAE2509AD}" type="slidenum">
              <a:rPr lang="es-CO" altLang="es-CO"/>
              <a:pPr>
                <a:defRPr/>
              </a:pPr>
              <a:t>‹Nº›</a:t>
            </a:fld>
            <a:endParaRPr lang="es-CO" altLang="es-CO"/>
          </a:p>
        </p:txBody>
      </p:sp>
    </p:spTree>
    <p:extLst>
      <p:ext uri="{BB962C8B-B14F-4D97-AF65-F5344CB8AC3E}">
        <p14:creationId xmlns:p14="http://schemas.microsoft.com/office/powerpoint/2010/main" val="250913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A2DF51E-AEA8-490E-89B7-098A50A335D8}"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8B66779F-9AC5-4346-AF34-DEE591B605D6}" type="slidenum">
              <a:rPr lang="es-CO" altLang="es-CO"/>
              <a:pPr>
                <a:defRPr/>
              </a:pPr>
              <a:t>‹Nº›</a:t>
            </a:fld>
            <a:endParaRPr lang="es-CO" altLang="es-CO"/>
          </a:p>
        </p:txBody>
      </p:sp>
    </p:spTree>
    <p:extLst>
      <p:ext uri="{BB962C8B-B14F-4D97-AF65-F5344CB8AC3E}">
        <p14:creationId xmlns:p14="http://schemas.microsoft.com/office/powerpoint/2010/main" val="176424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56AC1BDE-D4C4-4E5B-9D93-CB218C411FE9}"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0D73DA03-619E-4937-9A05-E3CB303D5ACD}" type="slidenum">
              <a:rPr lang="es-CO" altLang="es-CO"/>
              <a:pPr>
                <a:defRPr/>
              </a:pPr>
              <a:t>‹Nº›</a:t>
            </a:fld>
            <a:endParaRPr lang="es-CO" altLang="es-CO"/>
          </a:p>
        </p:txBody>
      </p:sp>
    </p:spTree>
    <p:extLst>
      <p:ext uri="{BB962C8B-B14F-4D97-AF65-F5344CB8AC3E}">
        <p14:creationId xmlns:p14="http://schemas.microsoft.com/office/powerpoint/2010/main" val="211096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227C9D6-A77B-41A7-9A5C-EE7E32847EC8}"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6"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7"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11E69972-B0B0-4435-B359-078A4283F64B}" type="slidenum">
              <a:rPr lang="es-CO" altLang="es-CO"/>
              <a:pPr>
                <a:defRPr/>
              </a:pPr>
              <a:t>‹Nº›</a:t>
            </a:fld>
            <a:endParaRPr lang="es-CO" altLang="es-CO"/>
          </a:p>
        </p:txBody>
      </p:sp>
    </p:spTree>
    <p:extLst>
      <p:ext uri="{BB962C8B-B14F-4D97-AF65-F5344CB8AC3E}">
        <p14:creationId xmlns:p14="http://schemas.microsoft.com/office/powerpoint/2010/main" val="304479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9DE0F994-D1E6-4E62-B7E8-D34D533B4657}"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8"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9"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4B5D7AF8-D0AD-4206-8C39-FB09D0908476}" type="slidenum">
              <a:rPr lang="es-CO" altLang="es-CO"/>
              <a:pPr>
                <a:defRPr/>
              </a:pPr>
              <a:t>‹Nº›</a:t>
            </a:fld>
            <a:endParaRPr lang="es-CO" altLang="es-CO"/>
          </a:p>
        </p:txBody>
      </p:sp>
    </p:spTree>
    <p:extLst>
      <p:ext uri="{BB962C8B-B14F-4D97-AF65-F5344CB8AC3E}">
        <p14:creationId xmlns:p14="http://schemas.microsoft.com/office/powerpoint/2010/main" val="299477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9C154C7-2C44-4340-A53A-EE9FC427FD44}"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4"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5"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F3EDA897-E896-43BE-A614-E608318E18A3}" type="slidenum">
              <a:rPr lang="es-CO" altLang="es-CO"/>
              <a:pPr>
                <a:defRPr/>
              </a:pPr>
              <a:t>‹Nº›</a:t>
            </a:fld>
            <a:endParaRPr lang="es-CO" altLang="es-CO"/>
          </a:p>
        </p:txBody>
      </p:sp>
    </p:spTree>
    <p:extLst>
      <p:ext uri="{BB962C8B-B14F-4D97-AF65-F5344CB8AC3E}">
        <p14:creationId xmlns:p14="http://schemas.microsoft.com/office/powerpoint/2010/main" val="419611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161A6B29-9FFB-4624-8087-1D48231BC868}"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3"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4"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3726F933-AC26-481D-82C1-63E18ECF6152}" type="slidenum">
              <a:rPr lang="es-CO" altLang="es-CO"/>
              <a:pPr>
                <a:defRPr/>
              </a:pPr>
              <a:t>‹Nº›</a:t>
            </a:fld>
            <a:endParaRPr lang="es-CO" altLang="es-CO"/>
          </a:p>
        </p:txBody>
      </p:sp>
    </p:spTree>
    <p:extLst>
      <p:ext uri="{BB962C8B-B14F-4D97-AF65-F5344CB8AC3E}">
        <p14:creationId xmlns:p14="http://schemas.microsoft.com/office/powerpoint/2010/main" val="417292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D580F9C8-E6CE-4EFB-98E3-537B3B9D1464}"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6"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7"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006CCDCB-DA52-4745-B7F3-98E356031C54}" type="slidenum">
              <a:rPr lang="es-CO" altLang="es-CO"/>
              <a:pPr>
                <a:defRPr/>
              </a:pPr>
              <a:t>‹Nº›</a:t>
            </a:fld>
            <a:endParaRPr lang="es-CO" altLang="es-CO"/>
          </a:p>
        </p:txBody>
      </p:sp>
    </p:spTree>
    <p:extLst>
      <p:ext uri="{BB962C8B-B14F-4D97-AF65-F5344CB8AC3E}">
        <p14:creationId xmlns:p14="http://schemas.microsoft.com/office/powerpoint/2010/main" val="343539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570D4543-1B3C-44F7-B07C-41E4F8171359}"/>
              </a:ext>
            </a:extLst>
          </p:cNvPr>
          <p:cNvSpPr>
            <a:spLocks noGrp="1"/>
          </p:cNvSpPr>
          <p:nvPr>
            <p:ph type="dt" sz="half" idx="10"/>
          </p:nvPr>
        </p:nvSpPr>
        <p:spPr/>
        <p:txBody>
          <a:bodyPr/>
          <a:lstStyle>
            <a:lvl1pPr>
              <a:defRPr/>
            </a:lvl1pPr>
          </a:lstStyle>
          <a:p>
            <a:pPr>
              <a:defRPr/>
            </a:pPr>
            <a:fld id="{C1D89040-CF62-426C-9BDF-0B3FD22C0BCD}"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6" name="Marcador de pie de página 4">
            <a:extLst>
              <a:ext uri="{FF2B5EF4-FFF2-40B4-BE49-F238E27FC236}">
                <a16:creationId xmlns:a16="http://schemas.microsoft.com/office/drawing/2014/main" id="{8724DFF9-A83A-4084-B565-22B213073B20}"/>
              </a:ext>
            </a:extLst>
          </p:cNvPr>
          <p:cNvSpPr>
            <a:spLocks noGrp="1"/>
          </p:cNvSpPr>
          <p:nvPr>
            <p:ph type="ftr" sz="quarter" idx="11"/>
          </p:nvPr>
        </p:nvSpPr>
        <p:spPr/>
        <p:txBody>
          <a:bodyPr/>
          <a:lstStyle>
            <a:lvl1pPr>
              <a:defRPr/>
            </a:lvl1pPr>
          </a:lstStyle>
          <a:p>
            <a:pPr>
              <a:defRPr/>
            </a:pPr>
            <a:endParaRPr lang="es-CO">
              <a:solidFill>
                <a:prstClr val="black">
                  <a:tint val="75000"/>
                </a:prstClr>
              </a:solidFill>
            </a:endParaRPr>
          </a:p>
        </p:txBody>
      </p:sp>
      <p:sp>
        <p:nvSpPr>
          <p:cNvPr id="7"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12"/>
          </p:nvPr>
        </p:nvSpPr>
        <p:spPr/>
        <p:txBody>
          <a:bodyPr/>
          <a:lstStyle>
            <a:lvl1pPr>
              <a:defRPr/>
            </a:lvl1pPr>
          </a:lstStyle>
          <a:p>
            <a:pPr>
              <a:defRPr/>
            </a:pPr>
            <a:fld id="{E6D86E43-48FE-455E-9C86-740E7EFC53A5}" type="slidenum">
              <a:rPr lang="es-CO" altLang="es-CO"/>
              <a:pPr>
                <a:defRPr/>
              </a:pPr>
              <a:t>‹Nº›</a:t>
            </a:fld>
            <a:endParaRPr lang="es-CO" altLang="es-CO"/>
          </a:p>
        </p:txBody>
      </p:sp>
    </p:spTree>
    <p:extLst>
      <p:ext uri="{BB962C8B-B14F-4D97-AF65-F5344CB8AC3E}">
        <p14:creationId xmlns:p14="http://schemas.microsoft.com/office/powerpoint/2010/main" val="28451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570D4543-1B3C-44F7-B07C-41E4F8171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9AB282-07EA-474B-8B82-06FD7D40EB01}" type="datetimeFigureOut">
              <a:rPr lang="es-CO">
                <a:solidFill>
                  <a:prstClr val="black">
                    <a:tint val="75000"/>
                  </a:prstClr>
                </a:solidFill>
              </a:rPr>
              <a:pPr>
                <a:defRPr/>
              </a:pPr>
              <a:t>8/03/2022</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8724DFF9-A83A-4084-B565-22B213073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id="{D6911A48-C8A7-472C-8277-DF556129523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2588D0BA-2CBC-4937-91ED-C048A94D9603}" type="slidenum">
              <a:rPr lang="es-CO" altLang="es-CO">
                <a:cs typeface="Arial" panose="020B0604020202020204" pitchFamily="34" charset="0"/>
              </a:rPr>
              <a:pPr fontAlgn="base">
                <a:spcBef>
                  <a:spcPct val="0"/>
                </a:spcBef>
                <a:spcAft>
                  <a:spcPct val="0"/>
                </a:spcAft>
                <a:defRPr/>
              </a:pPr>
              <a:t>‹Nº›</a:t>
            </a:fld>
            <a:endParaRPr lang="es-CO" altLang="es-CO">
              <a:cs typeface="Arial" panose="020B0604020202020204" pitchFamily="34" charset="0"/>
            </a:endParaRPr>
          </a:p>
        </p:txBody>
      </p:sp>
    </p:spTree>
    <p:extLst>
      <p:ext uri="{BB962C8B-B14F-4D97-AF65-F5344CB8AC3E}">
        <p14:creationId xmlns:p14="http://schemas.microsoft.com/office/powerpoint/2010/main" val="1907793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ángulo 4"/>
          <p:cNvSpPr>
            <a:spLocks noChangeArrowheads="1"/>
          </p:cNvSpPr>
          <p:nvPr/>
        </p:nvSpPr>
        <p:spPr bwMode="auto">
          <a:xfrm>
            <a:off x="6835775" y="1987550"/>
            <a:ext cx="49784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s-CO" altLang="es-CO" sz="4000" b="1" dirty="0">
                <a:solidFill>
                  <a:prstClr val="white"/>
                </a:solidFill>
                <a:latin typeface="Times New Roman" panose="02020603050405020304" pitchFamily="18" charset="0"/>
                <a:cs typeface="Times New Roman" panose="02020603050405020304" pitchFamily="18" charset="0"/>
              </a:rPr>
              <a:t>Primeros Auxilios Psicológicos.</a:t>
            </a:r>
          </a:p>
          <a:p>
            <a:pPr algn="ctr" fontAlgn="base">
              <a:lnSpc>
                <a:spcPct val="100000"/>
              </a:lnSpc>
              <a:spcBef>
                <a:spcPct val="0"/>
              </a:spcBef>
              <a:spcAft>
                <a:spcPct val="0"/>
              </a:spcAft>
              <a:buFontTx/>
              <a:buNone/>
            </a:pPr>
            <a:endParaRPr lang="es-CO" altLang="es-CO" sz="3200" b="1" dirty="0">
              <a:solidFill>
                <a:prstClr val="white"/>
              </a:solidFill>
              <a:latin typeface="Times New Roman" panose="02020603050405020304" pitchFamily="18" charset="0"/>
              <a:cs typeface="Times New Roman" panose="02020603050405020304" pitchFamily="18" charset="0"/>
            </a:endParaRPr>
          </a:p>
          <a:p>
            <a:pPr algn="ctr" fontAlgn="base">
              <a:lnSpc>
                <a:spcPct val="100000"/>
              </a:lnSpc>
              <a:spcBef>
                <a:spcPct val="0"/>
              </a:spcBef>
              <a:spcAft>
                <a:spcPct val="0"/>
              </a:spcAft>
              <a:buFontTx/>
              <a:buNone/>
            </a:pPr>
            <a:endParaRPr lang="es-ES" altLang="es-CO" sz="3200" dirty="0">
              <a:solidFill>
                <a:prstClr val="white"/>
              </a:solidFill>
              <a:latin typeface="Times New Roman" panose="02020603050405020304" pitchFamily="18" charset="0"/>
              <a:cs typeface="Times New Roman" panose="02020603050405020304" pitchFamily="18" charset="0"/>
            </a:endParaRPr>
          </a:p>
          <a:p>
            <a:pPr algn="ctr" fontAlgn="base">
              <a:lnSpc>
                <a:spcPct val="100000"/>
              </a:lnSpc>
              <a:spcBef>
                <a:spcPct val="0"/>
              </a:spcBef>
              <a:spcAft>
                <a:spcPct val="0"/>
              </a:spcAft>
              <a:buFontTx/>
              <a:buNone/>
            </a:pPr>
            <a:endParaRPr lang="es-ES" altLang="es-CO" sz="4000" dirty="0">
              <a:solidFill>
                <a:prstClr val="white"/>
              </a:solidFill>
              <a:latin typeface="Times New Roman" panose="02020603050405020304" pitchFamily="18" charset="0"/>
              <a:cs typeface="Times New Roman" panose="02020603050405020304" pitchFamily="18" charset="0"/>
            </a:endParaRPr>
          </a:p>
          <a:p>
            <a:pPr algn="ctr" fontAlgn="base">
              <a:lnSpc>
                <a:spcPct val="100000"/>
              </a:lnSpc>
              <a:spcBef>
                <a:spcPct val="0"/>
              </a:spcBef>
              <a:spcAft>
                <a:spcPct val="0"/>
              </a:spcAft>
              <a:buFontTx/>
              <a:buNone/>
            </a:pPr>
            <a:r>
              <a:rPr lang="es-ES" altLang="es-CO" sz="2400" dirty="0">
                <a:solidFill>
                  <a:prstClr val="white"/>
                </a:solidFill>
                <a:latin typeface="Times New Roman" panose="02020603050405020304" pitchFamily="18" charset="0"/>
                <a:cs typeface="Times New Roman" panose="02020603050405020304" pitchFamily="18" charset="0"/>
              </a:rPr>
              <a:t>Subred integrada de Servicios de Salud Centro Oriente </a:t>
            </a:r>
          </a:p>
        </p:txBody>
      </p:sp>
      <p:pic>
        <p:nvPicPr>
          <p:cNvPr id="1026" name="Picture 2" descr="Multitud, Personajes de caricatura, ilustración, personaje png | PNG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08" y="1603828"/>
            <a:ext cx="5473521" cy="311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41932151"/>
              </p:ext>
            </p:extLst>
          </p:nvPr>
        </p:nvGraphicFramePr>
        <p:xfrm>
          <a:off x="1512711" y="1276254"/>
          <a:ext cx="9112358" cy="4649271"/>
        </p:xfrm>
        <a:graphic>
          <a:graphicData uri="http://schemas.openxmlformats.org/drawingml/2006/table">
            <a:tbl>
              <a:tblPr firstRow="1" firstCol="1" bandRow="1">
                <a:tableStyleId>{5C22544A-7EE6-4342-B048-85BDC9FD1C3A}</a:tableStyleId>
              </a:tblPr>
              <a:tblGrid>
                <a:gridCol w="2596445">
                  <a:extLst>
                    <a:ext uri="{9D8B030D-6E8A-4147-A177-3AD203B41FA5}">
                      <a16:colId xmlns:a16="http://schemas.microsoft.com/office/drawing/2014/main" val="20000"/>
                    </a:ext>
                  </a:extLst>
                </a:gridCol>
                <a:gridCol w="6515913">
                  <a:extLst>
                    <a:ext uri="{9D8B030D-6E8A-4147-A177-3AD203B41FA5}">
                      <a16:colId xmlns:a16="http://schemas.microsoft.com/office/drawing/2014/main" val="20001"/>
                    </a:ext>
                  </a:extLst>
                </a:gridCol>
              </a:tblGrid>
              <a:tr h="1072909">
                <a:tc>
                  <a:txBody>
                    <a:bodyPr/>
                    <a:lstStyle/>
                    <a:p>
                      <a:pPr algn="just">
                        <a:spcAft>
                          <a:spcPts val="0"/>
                        </a:spcAft>
                      </a:pPr>
                      <a:r>
                        <a:rPr lang="es-ES" sz="1400" dirty="0">
                          <a:effectLst/>
                          <a:latin typeface="Times New Roman" panose="02020603050405020304" pitchFamily="18" charset="0"/>
                          <a:cs typeface="Times New Roman" panose="02020603050405020304" pitchFamily="18" charset="0"/>
                        </a:rPr>
                        <a:t>Lugar de atención</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ES" sz="1400" dirty="0">
                          <a:effectLst/>
                          <a:latin typeface="Times New Roman" panose="02020603050405020304" pitchFamily="18" charset="0"/>
                          <a:cs typeface="Times New Roman" panose="02020603050405020304" pitchFamily="18" charset="0"/>
                        </a:rPr>
                        <a:t>Encuentre un lugar silencioso donde pueda atender sin ser interrumpido. Esto promoverá seguridad y confianza.</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430544">
                <a:tc>
                  <a:txBody>
                    <a:bodyPr/>
                    <a:lstStyle/>
                    <a:p>
                      <a:pPr algn="just">
                        <a:spcAft>
                          <a:spcPts val="0"/>
                        </a:spcAft>
                      </a:pPr>
                      <a:r>
                        <a:rPr lang="es-ES" sz="1400" dirty="0">
                          <a:effectLst/>
                          <a:latin typeface="Times New Roman" panose="02020603050405020304" pitchFamily="18" charset="0"/>
                          <a:cs typeface="Times New Roman" panose="02020603050405020304" pitchFamily="18" charset="0"/>
                        </a:rPr>
                        <a:t>Desarrolle el sentido de escucha responsable.</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ES" sz="1400" dirty="0">
                          <a:effectLst/>
                          <a:latin typeface="Times New Roman" panose="02020603050405020304" pitchFamily="18" charset="0"/>
                          <a:cs typeface="Times New Roman" panose="02020603050405020304" pitchFamily="18" charset="0"/>
                        </a:rPr>
                        <a:t>Escuche atentamente, sintetizando brevemente los sentimientos del afectado. Hágalo sentir que usted lo entiende y comprende por lo que está pasando, esto es la empatía.</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72909">
                <a:tc>
                  <a:txBody>
                    <a:bodyPr/>
                    <a:lstStyle/>
                    <a:p>
                      <a:pPr algn="just">
                        <a:spcAft>
                          <a:spcPts val="0"/>
                        </a:spcAft>
                      </a:pPr>
                      <a:r>
                        <a:rPr lang="es-ES" sz="1400" dirty="0">
                          <a:effectLst/>
                          <a:latin typeface="Times New Roman" panose="02020603050405020304" pitchFamily="18" charset="0"/>
                          <a:cs typeface="Times New Roman" panose="02020603050405020304" pitchFamily="18" charset="0"/>
                        </a:rPr>
                        <a:t>Fortalezca confianza y seguridad</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ES" sz="1400" dirty="0">
                          <a:effectLst/>
                          <a:latin typeface="Times New Roman" panose="02020603050405020304" pitchFamily="18" charset="0"/>
                          <a:cs typeface="Times New Roman" panose="02020603050405020304" pitchFamily="18" charset="0"/>
                        </a:rPr>
                        <a:t>Sea cortés, honesto y transparente. Esté alerta sobre las oportunidades de dar énfasis a las cualidades y fortalezas de la persona.</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72909">
                <a:tc>
                  <a:txBody>
                    <a:bodyPr/>
                    <a:lstStyle/>
                    <a:p>
                      <a:pPr algn="just">
                        <a:spcAft>
                          <a:spcPts val="0"/>
                        </a:spcAft>
                      </a:pPr>
                      <a:r>
                        <a:rPr lang="es-ES" sz="1400">
                          <a:effectLst/>
                          <a:latin typeface="Times New Roman" panose="02020603050405020304" pitchFamily="18" charset="0"/>
                          <a:cs typeface="Times New Roman" panose="02020603050405020304" pitchFamily="18" charset="0"/>
                        </a:rPr>
                        <a:t>Pida constantemente retroalimentación</a:t>
                      </a:r>
                      <a:endParaRPr lang="es-C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s-ES" sz="1400" dirty="0">
                          <a:effectLst/>
                          <a:latin typeface="Times New Roman" panose="02020603050405020304" pitchFamily="18" charset="0"/>
                          <a:cs typeface="Times New Roman" panose="02020603050405020304" pitchFamily="18" charset="0"/>
                        </a:rPr>
                        <a:t>Asegúrese que está comprendiendo y no imaginando. Compruebe que esté ayudando y siendo efectivo preguntándole a quien está atendiendo.</a:t>
                      </a:r>
                      <a:endParaRPr lang="es-C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4" name="Rectángulo 3">
            <a:extLst>
              <a:ext uri="{FF2B5EF4-FFF2-40B4-BE49-F238E27FC236}">
                <a16:creationId xmlns:a16="http://schemas.microsoft.com/office/drawing/2014/main" id="{013018B1-4D10-47EA-A35D-978CD0060803}"/>
              </a:ext>
            </a:extLst>
          </p:cNvPr>
          <p:cNvSpPr/>
          <p:nvPr/>
        </p:nvSpPr>
        <p:spPr>
          <a:xfrm>
            <a:off x="873914" y="144622"/>
            <a:ext cx="4878260"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Recomendación</a:t>
            </a:r>
            <a:endParaRPr lang="es-CO" sz="5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50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01014" y="1615442"/>
            <a:ext cx="6096000" cy="3131242"/>
          </a:xfrm>
          <a:prstGeom prst="rect">
            <a:avLst/>
          </a:prstGeom>
        </p:spPr>
        <p:txBody>
          <a:bodyPr>
            <a:spAutoFit/>
          </a:bodyPr>
          <a:lstStyle/>
          <a:p>
            <a:r>
              <a:rPr lang="es-ES" b="1" dirty="0">
                <a:effectLst/>
                <a:latin typeface="Times New Roman" panose="02020603050405020304" pitchFamily="18" charset="0"/>
                <a:ea typeface="Calibri" panose="020F0502020204030204" pitchFamily="34" charset="0"/>
              </a:rPr>
              <a:t>Para tener en cuenta:</a:t>
            </a:r>
          </a:p>
          <a:p>
            <a:endParaRPr lang="es-CO" b="1"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No le tenga miedo al silencio</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Ofrezca tiempo para pensar y sentir</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Evite el uso de términos técnicos o muy especializados</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No espere que la persona funcione normalmente de inmediato.</a:t>
            </a:r>
          </a:p>
          <a:p>
            <a:pPr marL="342900" lvl="0" indent="-342900">
              <a:lnSpc>
                <a:spcPct val="107000"/>
              </a:lnSpc>
              <a:spcAft>
                <a:spcPts val="800"/>
              </a:spcAft>
              <a:buFont typeface="Wingdings" panose="05000000000000000000" pitchFamily="2" charset="2"/>
              <a:buChar char=""/>
            </a:pPr>
            <a:r>
              <a:rPr lang="es-ES" dirty="0">
                <a:latin typeface="Times New Roman" panose="02020603050405020304" pitchFamily="18" charset="0"/>
                <a:ea typeface="Calibri" panose="020F0502020204030204" pitchFamily="34" charset="0"/>
              </a:rPr>
              <a:t>Comprender la situación y evidenciar la empatía por la persona y su situación que esta viviendo. </a:t>
            </a:r>
            <a:endParaRPr lang="es-CO" dirty="0">
              <a:effectLst/>
              <a:latin typeface="Times New Roman" panose="02020603050405020304" pitchFamily="18" charset="0"/>
              <a:ea typeface="Calibri" panose="020F0502020204030204" pitchFamily="34" charset="0"/>
            </a:endParaRPr>
          </a:p>
        </p:txBody>
      </p:sp>
      <p:pic>
        <p:nvPicPr>
          <p:cNvPr id="6154" name="Picture 10" descr="Señal De Stop, Signo, De La Mano imagen png - imagen transparente descarga  gratui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893" y="1751527"/>
            <a:ext cx="2692390" cy="311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8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5B6745D-EF0F-487E-8CD4-078B1A2E55ED}"/>
              </a:ext>
            </a:extLst>
          </p:cNvPr>
          <p:cNvSpPr txBox="1"/>
          <p:nvPr/>
        </p:nvSpPr>
        <p:spPr>
          <a:xfrm>
            <a:off x="397565" y="2231699"/>
            <a:ext cx="5800035" cy="1754326"/>
          </a:xfrm>
          <a:prstGeom prst="rect">
            <a:avLst/>
          </a:prstGeom>
          <a:noFill/>
        </p:spPr>
        <p:txBody>
          <a:bodyPr wrap="square">
            <a:spAutoFit/>
          </a:bodyPr>
          <a:lstStyle/>
          <a:p>
            <a:pPr algn="ctr"/>
            <a:r>
              <a:rPr lang="es-ES" dirty="0">
                <a:latin typeface="Times New Roman" panose="02020603050405020304" pitchFamily="18" charset="0"/>
                <a:cs typeface="Times New Roman" panose="02020603050405020304" pitchFamily="18" charset="0"/>
              </a:rPr>
              <a:t>Nuestro lenguaje corporal también es importante: estar atentos/as, establecer contacto visual apropiado, mostrar gestos de solidaridad, tener una postura relajada, asentir cuando la otra persona habla, evitar cruzar los brazos, no estar pendiente del celular, etc. Recuerda que tu actitud, mirada y postura también hablan.</a:t>
            </a:r>
            <a:endParaRPr lang="es-CO"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40A36524-2DC1-459B-9BAE-60669A1392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674" y="1272208"/>
            <a:ext cx="3859531" cy="296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01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15781" y="727718"/>
            <a:ext cx="11758027" cy="1661993"/>
          </a:xfrm>
          <a:prstGeom prst="rect">
            <a:avLst/>
          </a:prstGeom>
          <a:noFill/>
        </p:spPr>
        <p:txBody>
          <a:bodyPr wrap="none" lIns="91440" tIns="45720" rIns="91440" bIns="45720">
            <a:spAutoFit/>
          </a:bodyPr>
          <a:lstStyle/>
          <a:p>
            <a:pPr algn="ctr"/>
            <a:r>
              <a:rPr lang="es-E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FASES DE LA ATENCIÓN EN </a:t>
            </a:r>
          </a:p>
          <a:p>
            <a:pPr algn="ctr"/>
            <a:r>
              <a:rPr lang="es-E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PRIMEROS AUXILIOS PSICOLOGICOS</a:t>
            </a:r>
            <a:r>
              <a:rPr lang="es-ES" sz="5400" b="1" cap="none" spc="0" dirty="0">
                <a:ln w="22225">
                  <a:solidFill>
                    <a:schemeClr val="accent2"/>
                  </a:solidFill>
                  <a:prstDash val="solid"/>
                </a:ln>
                <a:solidFill>
                  <a:schemeClr val="accent2">
                    <a:lumMod val="40000"/>
                    <a:lumOff val="60000"/>
                  </a:schemeClr>
                </a:solidFill>
                <a:effectLst/>
              </a:rPr>
              <a:t>.</a:t>
            </a:r>
          </a:p>
        </p:txBody>
      </p:sp>
      <p:pic>
        <p:nvPicPr>
          <p:cNvPr id="7170" name="Picture 2" descr="Primeros Auxilios Psicológicos – Nuevo curso gratu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628" y="2951636"/>
            <a:ext cx="5039277" cy="283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17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673924" y="2032483"/>
            <a:ext cx="4456602" cy="3323987"/>
          </a:xfrm>
          <a:prstGeom prst="rect">
            <a:avLst/>
          </a:prstGeom>
        </p:spPr>
        <p:txBody>
          <a:bodyPr wrap="square">
            <a:spAutoFit/>
          </a:bodyPr>
          <a:lstStyle/>
          <a:p>
            <a:pPr algn="just">
              <a:spcAft>
                <a:spcPts val="0"/>
              </a:spcAft>
            </a:pPr>
            <a:endParaRPr lang="es-CO" dirty="0">
              <a:effectLst/>
              <a:latin typeface="Times New Roman" panose="02020603050405020304" pitchFamily="18" charset="0"/>
              <a:ea typeface="Calibri" panose="020F0502020204030204" pitchFamily="34" charset="0"/>
            </a:endParaRPr>
          </a:p>
          <a:p>
            <a:pPr algn="just">
              <a:spcAft>
                <a:spcPts val="0"/>
              </a:spcAft>
            </a:pPr>
            <a:r>
              <a:rPr lang="es-ES" sz="2400" dirty="0">
                <a:effectLst/>
                <a:latin typeface="Times New Roman" panose="02020603050405020304" pitchFamily="18" charset="0"/>
                <a:ea typeface="Calibri" panose="020F0502020204030204" pitchFamily="34" charset="0"/>
              </a:rPr>
              <a:t>Inicialmente se presenta el profesional o persona que brindara los primeros auxilios psicológicos, y mencionar de que entidad asiste o siendo persona natural, mencionar donde vive. Así mismo es importante que la otra persona brinde su nombre y edad. </a:t>
            </a:r>
            <a:endParaRPr lang="es-CO" sz="2400" dirty="0">
              <a:effectLst/>
              <a:latin typeface="Times New Roman" panose="02020603050405020304" pitchFamily="18" charset="0"/>
              <a:ea typeface="Calibri" panose="020F0502020204030204" pitchFamily="34" charset="0"/>
            </a:endParaRPr>
          </a:p>
        </p:txBody>
      </p:sp>
      <p:pic>
        <p:nvPicPr>
          <p:cNvPr id="8196" name="Picture 4" descr="Por qué deberíamos dejar de dar la mano y probar otras formas de saludar |  Salud | BuenaVida | EL PAÍ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193" y="2284274"/>
            <a:ext cx="4012972" cy="267045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499BFE87-3B2C-4F9C-B01D-A507CAA0C587}"/>
              </a:ext>
            </a:extLst>
          </p:cNvPr>
          <p:cNvSpPr txBox="1"/>
          <p:nvPr/>
        </p:nvSpPr>
        <p:spPr>
          <a:xfrm>
            <a:off x="673924" y="357521"/>
            <a:ext cx="6096000" cy="1107996"/>
          </a:xfrm>
          <a:prstGeom prst="rect">
            <a:avLst/>
          </a:prstGeom>
          <a:noFill/>
        </p:spPr>
        <p:txBody>
          <a:bodyPr wrap="square">
            <a:spAutoFit/>
          </a:bodyPr>
          <a:lstStyle/>
          <a:p>
            <a:r>
              <a:rPr kumimoji="0" lang="es-E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FASE 1: Inicial.</a:t>
            </a:r>
          </a:p>
          <a:p>
            <a:endParaRPr lang="es-CO" dirty="0"/>
          </a:p>
        </p:txBody>
      </p:sp>
    </p:spTree>
    <p:extLst>
      <p:ext uri="{BB962C8B-B14F-4D97-AF65-F5344CB8AC3E}">
        <p14:creationId xmlns:p14="http://schemas.microsoft.com/office/powerpoint/2010/main" val="145394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90729" y="2667172"/>
            <a:ext cx="6688427" cy="2308324"/>
          </a:xfrm>
          <a:prstGeom prst="rect">
            <a:avLst/>
          </a:prstGeom>
        </p:spPr>
        <p:txBody>
          <a:bodyPr wrap="square">
            <a:spAutoFit/>
          </a:bodyPr>
          <a:lstStyle/>
          <a:p>
            <a:pPr algn="just">
              <a:spcAft>
                <a:spcPts val="0"/>
              </a:spcAft>
            </a:pPr>
            <a:r>
              <a:rPr lang="es-ES" dirty="0">
                <a:effectLst/>
                <a:latin typeface="Times New Roman" panose="02020603050405020304" pitchFamily="18" charset="0"/>
                <a:ea typeface="Calibri" panose="020F0502020204030204" pitchFamily="34" charset="0"/>
              </a:rPr>
              <a:t>En esta fase se da paso al dialogo con la persona, alrededor de 10 minutos</a:t>
            </a:r>
          </a:p>
          <a:p>
            <a:pPr algn="just">
              <a:spcAft>
                <a:spcPts val="0"/>
              </a:spcAft>
            </a:pPr>
            <a:r>
              <a:rPr lang="es-ES" b="1" dirty="0">
                <a:effectLst/>
                <a:latin typeface="Times New Roman" panose="02020603050405020304" pitchFamily="18" charset="0"/>
                <a:ea typeface="Calibri" panose="020F0502020204030204" pitchFamily="34" charset="0"/>
              </a:rPr>
              <a:t>Objetivo: </a:t>
            </a:r>
            <a:r>
              <a:rPr lang="es-ES" dirty="0">
                <a:effectLst/>
                <a:latin typeface="Times New Roman" panose="02020603050405020304" pitchFamily="18" charset="0"/>
                <a:ea typeface="Calibri" panose="020F0502020204030204" pitchFamily="34" charset="0"/>
              </a:rPr>
              <a:t>Brindar el espacio, para que la persona cuente de manera espontánea lo que le está ocurriendo en la situación que esta experimentando. Además de hacerle saber a la otra persona que  está siendo comprendido y escuchado para poder aliviar y generar calma en la persona.   </a:t>
            </a:r>
          </a:p>
          <a:p>
            <a:pPr algn="just">
              <a:spcAft>
                <a:spcPts val="0"/>
              </a:spcAft>
            </a:pPr>
            <a:endParaRPr lang="es-CO" dirty="0">
              <a:effectLst/>
              <a:latin typeface="Times New Roman" panose="02020603050405020304" pitchFamily="18" charset="0"/>
              <a:ea typeface="Calibri" panose="020F0502020204030204" pitchFamily="34" charset="0"/>
            </a:endParaRPr>
          </a:p>
        </p:txBody>
      </p:sp>
      <p:pic>
        <p:nvPicPr>
          <p:cNvPr id="9222" name="Picture 6" descr="Gente 3d Que Habla Con El Teléfono Metálico De La Lata Stock de ilustración  - Ilustración de llamada, individuo: 475754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473" y="2291103"/>
            <a:ext cx="3735774" cy="306046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CFFDD07-2CD5-4CA2-8110-FBE22BBE52D5}"/>
              </a:ext>
            </a:extLst>
          </p:cNvPr>
          <p:cNvSpPr txBox="1"/>
          <p:nvPr/>
        </p:nvSpPr>
        <p:spPr>
          <a:xfrm>
            <a:off x="1301315" y="459904"/>
            <a:ext cx="6096000" cy="1846659"/>
          </a:xfrm>
          <a:prstGeom prst="rect">
            <a:avLst/>
          </a:prstGeom>
          <a:noFill/>
        </p:spPr>
        <p:txBody>
          <a:bodyPr wrap="square">
            <a:spAutoFit/>
          </a:bodyPr>
          <a:lstStyle/>
          <a:p>
            <a:r>
              <a:rPr kumimoji="0" lang="es-E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FASE 2 Escucha Activa.</a:t>
            </a:r>
          </a:p>
          <a:p>
            <a:endParaRPr lang="es-CO" dirty="0"/>
          </a:p>
        </p:txBody>
      </p:sp>
    </p:spTree>
    <p:extLst>
      <p:ext uri="{BB962C8B-B14F-4D97-AF65-F5344CB8AC3E}">
        <p14:creationId xmlns:p14="http://schemas.microsoft.com/office/powerpoint/2010/main" val="109272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575256" y="1603779"/>
            <a:ext cx="4292958" cy="1323439"/>
          </a:xfrm>
          <a:prstGeom prst="rect">
            <a:avLst/>
          </a:prstGeom>
        </p:spPr>
        <p:txBody>
          <a:bodyPr wrap="square">
            <a:spAutoFit/>
          </a:bodyPr>
          <a:lstStyle/>
          <a:p>
            <a:pPr algn="just">
              <a:spcAft>
                <a:spcPts val="0"/>
              </a:spcAft>
            </a:pPr>
            <a:r>
              <a:rPr lang="es-ES" sz="2400" b="1" dirty="0">
                <a:effectLst/>
                <a:latin typeface="Times New Roman" panose="02020603050405020304" pitchFamily="18" charset="0"/>
                <a:ea typeface="Calibri" panose="020F0502020204030204" pitchFamily="34" charset="0"/>
              </a:rPr>
              <a:t>Objetivo: </a:t>
            </a:r>
            <a:r>
              <a:rPr lang="es-ES" sz="2400" dirty="0">
                <a:effectLst/>
                <a:latin typeface="Times New Roman" panose="02020603050405020304" pitchFamily="18" charset="0"/>
                <a:ea typeface="Calibri" panose="020F0502020204030204" pitchFamily="34" charset="0"/>
              </a:rPr>
              <a:t>Regular a la persona que se encuentre muy afectado emocionalmente</a:t>
            </a:r>
            <a:r>
              <a:rPr lang="es-ES" sz="3200" dirty="0">
                <a:effectLst/>
                <a:latin typeface="Times New Roman" panose="02020603050405020304" pitchFamily="18" charset="0"/>
                <a:ea typeface="Calibri" panose="020F0502020204030204" pitchFamily="34" charset="0"/>
              </a:rPr>
              <a:t>.</a:t>
            </a:r>
            <a:endParaRPr lang="es-CO" sz="32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230447" y="417318"/>
            <a:ext cx="7558351" cy="1754326"/>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rPr>
              <a:t>FASE 3: Estabilización: </a:t>
            </a:r>
            <a:endParaRPr lang="es-CO" sz="5400" b="1" cap="none" spc="0" dirty="0">
              <a:ln w="22225">
                <a:solidFill>
                  <a:schemeClr val="accent2"/>
                </a:solidFill>
                <a:prstDash val="solid"/>
              </a:ln>
              <a:solidFill>
                <a:schemeClr val="accent2">
                  <a:lumMod val="40000"/>
                  <a:lumOff val="60000"/>
                </a:schemeClr>
              </a:solidFill>
              <a:effectLst/>
            </a:endParaRPr>
          </a:p>
          <a:p>
            <a:pPr algn="ct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7" name="Diagrama 6"/>
          <p:cNvGraphicFramePr/>
          <p:nvPr>
            <p:extLst>
              <p:ext uri="{D42A27DB-BD31-4B8C-83A1-F6EECF244321}">
                <p14:modId xmlns:p14="http://schemas.microsoft.com/office/powerpoint/2010/main" val="2296914142"/>
              </p:ext>
            </p:extLst>
          </p:nvPr>
        </p:nvGraphicFramePr>
        <p:xfrm>
          <a:off x="3835042" y="129448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23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70194" y="2014299"/>
            <a:ext cx="6096000" cy="646331"/>
          </a:xfrm>
          <a:prstGeom prst="rect">
            <a:avLst/>
          </a:prstGeom>
        </p:spPr>
        <p:txBody>
          <a:bodyPr>
            <a:spAutoFit/>
          </a:bodyPr>
          <a:lstStyle/>
          <a:p>
            <a:pPr algn="just">
              <a:spcAft>
                <a:spcPts val="0"/>
              </a:spcAft>
            </a:pPr>
            <a:r>
              <a:rPr lang="es-ES" b="1" dirty="0">
                <a:effectLst/>
                <a:latin typeface="Times New Roman" panose="02020603050405020304" pitchFamily="18" charset="0"/>
                <a:ea typeface="Calibri" panose="020F0502020204030204" pitchFamily="34" charset="0"/>
              </a:rPr>
              <a:t>Objetivo:</a:t>
            </a:r>
            <a:r>
              <a:rPr lang="es-ES" dirty="0">
                <a:latin typeface="Times New Roman" panose="02020603050405020304" pitchFamily="18" charset="0"/>
                <a:ea typeface="Calibri" panose="020F0502020204030204" pitchFamily="34" charset="0"/>
              </a:rPr>
              <a:t> </a:t>
            </a:r>
            <a:r>
              <a:rPr lang="es-ES" dirty="0">
                <a:effectLst/>
                <a:latin typeface="Times New Roman" panose="02020603050405020304" pitchFamily="18" charset="0"/>
                <a:ea typeface="Calibri" panose="020F0502020204030204" pitchFamily="34" charset="0"/>
              </a:rPr>
              <a:t>Centrarse en el discurso de la persona y en el problema que más le está afectando en el presente. </a:t>
            </a:r>
            <a:endParaRPr lang="es-CO" dirty="0">
              <a:effectLst/>
              <a:latin typeface="Times New Roman" panose="02020603050405020304" pitchFamily="18" charset="0"/>
              <a:ea typeface="Calibri" panose="020F0502020204030204" pitchFamily="34" charset="0"/>
            </a:endParaRPr>
          </a:p>
        </p:txBody>
      </p:sp>
      <p:sp>
        <p:nvSpPr>
          <p:cNvPr id="4" name="Rectángulo 3"/>
          <p:cNvSpPr/>
          <p:nvPr/>
        </p:nvSpPr>
        <p:spPr>
          <a:xfrm>
            <a:off x="470194" y="3543510"/>
            <a:ext cx="6096000" cy="1754326"/>
          </a:xfrm>
          <a:prstGeom prst="rect">
            <a:avLst/>
          </a:prstGeom>
        </p:spPr>
        <p:txBody>
          <a:bodyPr>
            <a:spAutoFit/>
          </a:bodyPr>
          <a:lstStyle/>
          <a:p>
            <a:r>
              <a:rPr lang="es-ES" dirty="0">
                <a:latin typeface="Times New Roman" panose="02020603050405020304" pitchFamily="18" charset="0"/>
                <a:ea typeface="Calibri" panose="020F0502020204030204" pitchFamily="34" charset="0"/>
              </a:rPr>
              <a:t>B</a:t>
            </a:r>
            <a:r>
              <a:rPr lang="es-ES" dirty="0">
                <a:effectLst/>
                <a:latin typeface="Times New Roman" panose="02020603050405020304" pitchFamily="18" charset="0"/>
                <a:ea typeface="Calibri" panose="020F0502020204030204" pitchFamily="34" charset="0"/>
              </a:rPr>
              <a:t>ajo un mismo evento se puede presentar diferentes situaciones que lo afecten, es por ello que deberá identificar es una escala de 1 a 5, siendo uno menos importante y 5 lo más importante. Con el fin de poder abordar la situación y centrar a la persona en el aquí y en el ahora, para evitar que divague en sus pensamientos y no suponga cosas de la situación presente. </a:t>
            </a:r>
            <a:endParaRPr lang="es-CO" dirty="0"/>
          </a:p>
        </p:txBody>
      </p:sp>
      <p:pic>
        <p:nvPicPr>
          <p:cNvPr id="14340" name="Picture 4" descr="Colapso psicológico, cuando el peso del mundo nos hun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016" y="2436742"/>
            <a:ext cx="3939907" cy="262865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3FFB2FE-E3C3-4886-A3AD-CE0C0AC5FAF3}"/>
              </a:ext>
            </a:extLst>
          </p:cNvPr>
          <p:cNvSpPr txBox="1"/>
          <p:nvPr/>
        </p:nvSpPr>
        <p:spPr>
          <a:xfrm>
            <a:off x="936978" y="194809"/>
            <a:ext cx="9893006" cy="1200329"/>
          </a:xfrm>
          <a:prstGeom prst="rect">
            <a:avLst/>
          </a:prstGeom>
          <a:noFill/>
        </p:spPr>
        <p:txBody>
          <a:bodyPr wrap="square">
            <a:spAutoFit/>
          </a:bodyPr>
          <a:lstStyle/>
          <a:p>
            <a:r>
              <a:rPr kumimoji="0" lang="es-MX"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mn-cs"/>
              </a:rPr>
              <a:t>FASE 4: Priorizar la Necesidad: </a:t>
            </a:r>
          </a:p>
          <a:p>
            <a:endParaRPr lang="es-CO" dirty="0"/>
          </a:p>
        </p:txBody>
      </p:sp>
    </p:spTree>
    <p:extLst>
      <p:ext uri="{BB962C8B-B14F-4D97-AF65-F5344CB8AC3E}">
        <p14:creationId xmlns:p14="http://schemas.microsoft.com/office/powerpoint/2010/main" val="360914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69194" y="2278212"/>
            <a:ext cx="6096000" cy="1477328"/>
          </a:xfrm>
          <a:prstGeom prst="rect">
            <a:avLst/>
          </a:prstGeom>
        </p:spPr>
        <p:txBody>
          <a:bodyPr>
            <a:spAutoFit/>
          </a:bodyPr>
          <a:lstStyle/>
          <a:p>
            <a:pPr algn="just">
              <a:spcAft>
                <a:spcPts val="0"/>
              </a:spcAft>
            </a:pPr>
            <a:r>
              <a:rPr lang="es-ES" b="1" dirty="0">
                <a:effectLst/>
                <a:latin typeface="Times New Roman" panose="02020603050405020304" pitchFamily="18" charset="0"/>
                <a:ea typeface="Calibri" panose="020F0502020204030204" pitchFamily="34" charset="0"/>
              </a:rPr>
              <a:t>Objetivo: </a:t>
            </a:r>
            <a:r>
              <a:rPr lang="es-ES" dirty="0">
                <a:effectLst/>
                <a:latin typeface="Times New Roman" panose="02020603050405020304" pitchFamily="18" charset="0"/>
                <a:ea typeface="Calibri" panose="020F0502020204030204" pitchFamily="34" charset="0"/>
              </a:rPr>
              <a:t>Orientar a la persona en reconocer sus propias conductas que lo vuelven más vulnerable o desencadena en mayor riesgo para la persona, de igual manera identificar aquellas conductas adecuadas que pueden preservar su vida y generar estabilidad. </a:t>
            </a:r>
            <a:endParaRPr lang="es-CO" dirty="0">
              <a:effectLst/>
              <a:latin typeface="Times New Roman" panose="02020603050405020304" pitchFamily="18" charset="0"/>
              <a:ea typeface="Calibri" panose="020F0502020204030204" pitchFamily="34" charset="0"/>
            </a:endParaRPr>
          </a:p>
        </p:txBody>
      </p:sp>
      <p:sp>
        <p:nvSpPr>
          <p:cNvPr id="4" name="Rectángulo 3"/>
          <p:cNvSpPr/>
          <p:nvPr/>
        </p:nvSpPr>
        <p:spPr>
          <a:xfrm>
            <a:off x="369194" y="4422647"/>
            <a:ext cx="6096000" cy="923330"/>
          </a:xfrm>
          <a:prstGeom prst="rect">
            <a:avLst/>
          </a:prstGeom>
        </p:spPr>
        <p:txBody>
          <a:bodyPr>
            <a:spAutoFit/>
          </a:bodyPr>
          <a:lstStyle/>
          <a:p>
            <a:pPr algn="just">
              <a:spcAft>
                <a:spcPts val="0"/>
              </a:spcAft>
            </a:pPr>
            <a:r>
              <a:rPr lang="es-ES" dirty="0">
                <a:effectLst/>
                <a:latin typeface="Times New Roman" panose="02020603050405020304" pitchFamily="18" charset="0"/>
                <a:ea typeface="Calibri" panose="020F0502020204030204" pitchFamily="34" charset="0"/>
              </a:rPr>
              <a:t>Realizar un resumen de la situación presente, a raíz del relato de la persona afectada, lo cual demostrara que atendió  la necesidad de la persona.</a:t>
            </a:r>
            <a:endParaRPr lang="es-CO" dirty="0">
              <a:effectLst/>
              <a:latin typeface="Times New Roman" panose="02020603050405020304" pitchFamily="18" charset="0"/>
              <a:ea typeface="Calibri" panose="020F0502020204030204" pitchFamily="34" charset="0"/>
            </a:endParaRPr>
          </a:p>
        </p:txBody>
      </p:sp>
      <p:pic>
        <p:nvPicPr>
          <p:cNvPr id="12300" name="Picture 12" descr="El hablar de dos personas stock de ilustración. Ilustración de ayuda -  20014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442" y="1976817"/>
            <a:ext cx="3617935" cy="295766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7056E5C-73B4-4D9B-BF46-B0FB0750EFC2}"/>
              </a:ext>
            </a:extLst>
          </p:cNvPr>
          <p:cNvSpPr txBox="1"/>
          <p:nvPr/>
        </p:nvSpPr>
        <p:spPr>
          <a:xfrm>
            <a:off x="1670755" y="496360"/>
            <a:ext cx="7947377" cy="1200329"/>
          </a:xfrm>
          <a:prstGeom prst="rect">
            <a:avLst/>
          </a:prstGeom>
          <a:noFill/>
        </p:spPr>
        <p:txBody>
          <a:bodyPr wrap="square">
            <a:spAutoFit/>
          </a:bodyPr>
          <a:lstStyle/>
          <a:p>
            <a:r>
              <a:rPr kumimoji="0" lang="es-MX"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mn-cs"/>
              </a:rPr>
              <a:t>FASE 5: Psicoeducación. </a:t>
            </a:r>
          </a:p>
          <a:p>
            <a:endParaRPr lang="es-CO" dirty="0"/>
          </a:p>
        </p:txBody>
      </p:sp>
    </p:spTree>
    <p:extLst>
      <p:ext uri="{BB962C8B-B14F-4D97-AF65-F5344CB8AC3E}">
        <p14:creationId xmlns:p14="http://schemas.microsoft.com/office/powerpoint/2010/main" val="356155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10731" y="2316643"/>
            <a:ext cx="6096000" cy="2031325"/>
          </a:xfrm>
          <a:prstGeom prst="rect">
            <a:avLst/>
          </a:prstGeom>
        </p:spPr>
        <p:txBody>
          <a:bodyPr>
            <a:spAutoFit/>
          </a:bodyPr>
          <a:lstStyle/>
          <a:p>
            <a:pPr algn="just">
              <a:spcAft>
                <a:spcPts val="0"/>
              </a:spcAft>
            </a:pPr>
            <a:r>
              <a:rPr lang="es-ES" b="1" dirty="0">
                <a:effectLst/>
                <a:latin typeface="Times New Roman" panose="02020603050405020304" pitchFamily="18" charset="0"/>
                <a:ea typeface="Calibri" panose="020F0502020204030204" pitchFamily="34" charset="0"/>
              </a:rPr>
              <a:t>Objetivo: </a:t>
            </a:r>
            <a:r>
              <a:rPr lang="es-ES" dirty="0">
                <a:effectLst/>
                <a:latin typeface="Times New Roman" panose="02020603050405020304" pitchFamily="18" charset="0"/>
                <a:ea typeface="Calibri" panose="020F0502020204030204" pitchFamily="34" charset="0"/>
              </a:rPr>
              <a:t>Ayudar a la persona a contactar sus redes de apoyo y/o servicios de apoyo social que puedan atender las necesidades específicas de la persona. </a:t>
            </a:r>
          </a:p>
          <a:p>
            <a:pPr algn="just">
              <a:spcAft>
                <a:spcPts val="0"/>
              </a:spcAft>
            </a:pPr>
            <a:endParaRPr lang="es-ES" dirty="0">
              <a:latin typeface="Times New Roman" panose="02020603050405020304" pitchFamily="18" charset="0"/>
              <a:ea typeface="Calibri" panose="020F0502020204030204" pitchFamily="34" charset="0"/>
            </a:endParaRPr>
          </a:p>
          <a:p>
            <a:pPr algn="just">
              <a:spcAft>
                <a:spcPts val="0"/>
              </a:spcAft>
            </a:pPr>
            <a:r>
              <a:rPr lang="es-ES" dirty="0">
                <a:effectLst/>
                <a:latin typeface="Times New Roman" panose="02020603050405020304" pitchFamily="18" charset="0"/>
                <a:ea typeface="Calibri" panose="020F0502020204030204" pitchFamily="34" charset="0"/>
              </a:rPr>
              <a:t> Inicialmente se contacta con familia y amigos, que son las redes de apoyo de primera mano. Sino no cuenta con ninguna de las anteriores, se realiza gestión interinstitucional. </a:t>
            </a:r>
            <a:endParaRPr lang="es-CO" dirty="0">
              <a:effectLst/>
              <a:latin typeface="Times New Roman" panose="02020603050405020304" pitchFamily="18" charset="0"/>
              <a:ea typeface="Calibri" panose="020F0502020204030204" pitchFamily="34" charset="0"/>
            </a:endParaRPr>
          </a:p>
        </p:txBody>
      </p:sp>
      <p:pic>
        <p:nvPicPr>
          <p:cNvPr id="11270" name="Picture 6" descr="Crea, usa y fortalece tus redes de apoyo social | Universidad Cent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037" y="2560564"/>
            <a:ext cx="4310130" cy="287342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FC359AD-49AB-4F4F-A241-2396531B2FE7}"/>
              </a:ext>
            </a:extLst>
          </p:cNvPr>
          <p:cNvSpPr txBox="1"/>
          <p:nvPr/>
        </p:nvSpPr>
        <p:spPr>
          <a:xfrm>
            <a:off x="770190" y="562317"/>
            <a:ext cx="10588977" cy="1754326"/>
          </a:xfrm>
          <a:prstGeom prst="rect">
            <a:avLst/>
          </a:prstGeom>
          <a:noFill/>
        </p:spPr>
        <p:txBody>
          <a:bodyPr wrap="square">
            <a:spAutoFit/>
          </a:bodyPr>
          <a:lstStyle/>
          <a:p>
            <a:r>
              <a:rPr kumimoji="0" lang="es-MX"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mn-cs"/>
              </a:rPr>
              <a:t>FASE 6: Derivar a redes de apoyo. </a:t>
            </a:r>
          </a:p>
          <a:p>
            <a:r>
              <a:rPr kumimoji="0" lang="es-MX"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mn-cs"/>
              </a:rPr>
              <a:t> </a:t>
            </a:r>
            <a:endParaRPr lang="es-CO" dirty="0"/>
          </a:p>
        </p:txBody>
      </p:sp>
    </p:spTree>
    <p:extLst>
      <p:ext uri="{BB962C8B-B14F-4D97-AF65-F5344CB8AC3E}">
        <p14:creationId xmlns:p14="http://schemas.microsoft.com/office/powerpoint/2010/main" val="100336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B7AC2C7-6150-4B7D-B534-9F5F76419402}"/>
              </a:ext>
            </a:extLst>
          </p:cNvPr>
          <p:cNvSpPr/>
          <p:nvPr/>
        </p:nvSpPr>
        <p:spPr>
          <a:xfrm>
            <a:off x="2423658" y="338481"/>
            <a:ext cx="2202847" cy="830997"/>
          </a:xfrm>
          <a:prstGeom prst="rect">
            <a:avLst/>
          </a:prstGeom>
          <a:noFill/>
        </p:spPr>
        <p:txBody>
          <a:bodyPr wrap="none" lIns="91440" tIns="45720" rIns="91440" bIns="45720">
            <a:spAutoFit/>
          </a:bodyPr>
          <a:lstStyle/>
          <a:p>
            <a:pPr algn="ctr"/>
            <a:r>
              <a:rPr lang="es-ES"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Agenda</a:t>
            </a:r>
            <a:endParaRPr lang="es-E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sp>
        <p:nvSpPr>
          <p:cNvPr id="5" name="CuadroTexto 4">
            <a:extLst>
              <a:ext uri="{FF2B5EF4-FFF2-40B4-BE49-F238E27FC236}">
                <a16:creationId xmlns:a16="http://schemas.microsoft.com/office/drawing/2014/main" id="{963EDB34-1A8F-4B8D-814A-0D549F188E9E}"/>
              </a:ext>
            </a:extLst>
          </p:cNvPr>
          <p:cNvSpPr txBox="1"/>
          <p:nvPr/>
        </p:nvSpPr>
        <p:spPr>
          <a:xfrm>
            <a:off x="3048000" y="1919036"/>
            <a:ext cx="6096000" cy="3025572"/>
          </a:xfrm>
          <a:prstGeom prst="rect">
            <a:avLst/>
          </a:prstGeom>
          <a:noFill/>
        </p:spPr>
        <p:txBody>
          <a:bodyPr wrap="square">
            <a:spAutoFit/>
          </a:bodyPr>
          <a:lstStyle/>
          <a:p>
            <a:pPr marL="342900" lvl="0" indent="-342900" algn="just">
              <a:lnSpc>
                <a:spcPct val="115000"/>
              </a:lnSpc>
              <a:spcAft>
                <a:spcPts val="800"/>
              </a:spcAft>
              <a:buFont typeface="Symbol" panose="05050102010706020507" pitchFamily="18" charset="2"/>
              <a:buChar char=""/>
            </a:pPr>
            <a:r>
              <a:rPr lang="es-CO" sz="1800" dirty="0">
                <a:effectLst/>
                <a:latin typeface="Times New Roman" panose="02020603050405020304" pitchFamily="18" charset="0"/>
                <a:ea typeface="Times New Roman" panose="02020603050405020304" pitchFamily="18" charset="0"/>
              </a:rPr>
              <a:t>Desarrollo pre test</a:t>
            </a:r>
            <a:endParaRPr lang="es-CO" sz="1800" dirty="0">
              <a:effectLst/>
              <a:latin typeface="Times New Roman" panose="02020603050405020304" pitchFamily="18" charset="0"/>
              <a:ea typeface="Batang" panose="02030600000101010101" pitchFamily="18" charset="-127"/>
            </a:endParaRPr>
          </a:p>
          <a:p>
            <a:pPr marL="342900" lvl="0" indent="-342900" algn="just">
              <a:lnSpc>
                <a:spcPct val="115000"/>
              </a:lnSpc>
              <a:spcAft>
                <a:spcPts val="800"/>
              </a:spcAft>
              <a:buFont typeface="Symbol" panose="05050102010706020507" pitchFamily="18" charset="2"/>
              <a:buChar char=""/>
            </a:pPr>
            <a:r>
              <a:rPr lang="es-CO" sz="1800" dirty="0">
                <a:effectLst/>
                <a:latin typeface="Times New Roman" panose="02020603050405020304" pitchFamily="18" charset="0"/>
                <a:ea typeface="Times New Roman" panose="02020603050405020304" pitchFamily="18" charset="0"/>
              </a:rPr>
              <a:t>Introducción al tema:¿Qué son los primeros Auxilios Psicológicos?¿Qué es una crisis?-</a:t>
            </a:r>
            <a:r>
              <a:rPr lang="es-CO" sz="1800" dirty="0">
                <a:effectLst/>
                <a:latin typeface="Times New Roman" panose="02020603050405020304" pitchFamily="18" charset="0"/>
                <a:ea typeface="Batang" panose="02030600000101010101" pitchFamily="18" charset="-127"/>
              </a:rPr>
              <a:t>Factores desencadenantes en un episodio de crisis.</a:t>
            </a:r>
          </a:p>
          <a:p>
            <a:pPr marL="342900" lvl="0" indent="-342900" algn="just">
              <a:lnSpc>
                <a:spcPct val="115000"/>
              </a:lnSpc>
              <a:spcAft>
                <a:spcPts val="800"/>
              </a:spcAft>
              <a:buFont typeface="Symbol" panose="05050102010706020507" pitchFamily="18" charset="2"/>
              <a:buChar char=""/>
            </a:pPr>
            <a:r>
              <a:rPr lang="es-CO" sz="1800" dirty="0">
                <a:effectLst/>
                <a:latin typeface="Times New Roman" panose="02020603050405020304" pitchFamily="18" charset="0"/>
                <a:ea typeface="Times New Roman" panose="02020603050405020304" pitchFamily="18" charset="0"/>
              </a:rPr>
              <a:t>Fases de atención. </a:t>
            </a:r>
            <a:endParaRPr lang="es-CO" sz="1800" dirty="0">
              <a:effectLst/>
              <a:latin typeface="Times New Roman" panose="02020603050405020304" pitchFamily="18" charset="0"/>
              <a:ea typeface="Batang" panose="02030600000101010101" pitchFamily="18" charset="-127"/>
            </a:endParaRPr>
          </a:p>
          <a:p>
            <a:pPr marL="342900" lvl="0" indent="-342900" algn="just">
              <a:lnSpc>
                <a:spcPct val="115000"/>
              </a:lnSpc>
              <a:spcAft>
                <a:spcPts val="800"/>
              </a:spcAft>
              <a:buFont typeface="Symbol" panose="05050102010706020507" pitchFamily="18" charset="2"/>
              <a:buChar char=""/>
            </a:pPr>
            <a:r>
              <a:rPr lang="es-CO" sz="1800" dirty="0">
                <a:effectLst/>
                <a:latin typeface="Times New Roman" panose="02020603050405020304" pitchFamily="18" charset="0"/>
                <a:ea typeface="Times New Roman" panose="02020603050405020304" pitchFamily="18" charset="0"/>
              </a:rPr>
              <a:t>Lo que no se debe hacer</a:t>
            </a:r>
            <a:endParaRPr lang="es-CO" sz="1800" dirty="0">
              <a:effectLst/>
              <a:latin typeface="Times New Roman" panose="02020603050405020304" pitchFamily="18" charset="0"/>
              <a:ea typeface="Batang" panose="02030600000101010101" pitchFamily="18" charset="-127"/>
            </a:endParaRPr>
          </a:p>
          <a:p>
            <a:pPr marL="342900" lvl="0" indent="-342900" algn="just">
              <a:lnSpc>
                <a:spcPct val="115000"/>
              </a:lnSpc>
              <a:buFont typeface="Symbol" panose="05050102010706020507" pitchFamily="18" charset="2"/>
              <a:buChar char=""/>
            </a:pPr>
            <a:r>
              <a:rPr lang="es-CO" sz="1800" dirty="0">
                <a:effectLst/>
                <a:highlight>
                  <a:srgbClr val="FFFFFF"/>
                </a:highlight>
                <a:latin typeface="Times New Roman" panose="02020603050405020304" pitchFamily="18" charset="0"/>
                <a:ea typeface="Batang" panose="02030600000101010101" pitchFamily="18" charset="-127"/>
              </a:rPr>
              <a:t>Retroalimentación y conclusiones del fortalecimiento. </a:t>
            </a:r>
            <a:endParaRPr lang="es-CO" sz="1800" dirty="0">
              <a:effectLst/>
              <a:latin typeface="Times New Roman" panose="02020603050405020304" pitchFamily="18" charset="0"/>
              <a:ea typeface="Batang" panose="02030600000101010101" pitchFamily="18" charset="-127"/>
            </a:endParaRPr>
          </a:p>
          <a:p>
            <a:pPr marL="342900" lvl="0" indent="-342900" algn="just">
              <a:lnSpc>
                <a:spcPct val="115000"/>
              </a:lnSpc>
              <a:buFont typeface="Symbol" panose="05050102010706020507" pitchFamily="18" charset="2"/>
              <a:buChar char=""/>
            </a:pPr>
            <a:r>
              <a:rPr lang="es-CO" sz="1800" dirty="0">
                <a:effectLst/>
                <a:highlight>
                  <a:srgbClr val="FFFFFF"/>
                </a:highlight>
                <a:latin typeface="Times New Roman" panose="02020603050405020304" pitchFamily="18" charset="0"/>
                <a:ea typeface="Batang" panose="02030600000101010101" pitchFamily="18" charset="-127"/>
              </a:rPr>
              <a:t>Desarrollo post test</a:t>
            </a:r>
            <a:endParaRPr lang="es-CO" sz="1800" dirty="0">
              <a:effectLst/>
              <a:latin typeface="Times New Roman" panose="02020603050405020304" pitchFamily="18" charset="0"/>
              <a:ea typeface="Batang" panose="02030600000101010101" pitchFamily="18" charset="-127"/>
            </a:endParaRPr>
          </a:p>
        </p:txBody>
      </p:sp>
    </p:spTree>
    <p:extLst>
      <p:ext uri="{BB962C8B-B14F-4D97-AF65-F5344CB8AC3E}">
        <p14:creationId xmlns:p14="http://schemas.microsoft.com/office/powerpoint/2010/main" val="2586007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747040" y="365803"/>
            <a:ext cx="3743333"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Importante.</a:t>
            </a:r>
          </a:p>
        </p:txBody>
      </p:sp>
      <p:pic>
        <p:nvPicPr>
          <p:cNvPr id="13314" name="Picture 2" descr="Especialista en Psicología Clínica archivos - Blog de Psicología del  Colegio Oficial de la Psicología de Madr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446" y="2507512"/>
            <a:ext cx="3314700" cy="204787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5B9D001-AB7F-456C-B5AA-A82393CEE8F8}"/>
              </a:ext>
            </a:extLst>
          </p:cNvPr>
          <p:cNvSpPr txBox="1"/>
          <p:nvPr/>
        </p:nvSpPr>
        <p:spPr>
          <a:xfrm>
            <a:off x="747040" y="1432670"/>
            <a:ext cx="6102813" cy="3782061"/>
          </a:xfrm>
          <a:prstGeom prst="rect">
            <a:avLst/>
          </a:prstGeom>
          <a:noFill/>
        </p:spPr>
        <p:txBody>
          <a:bodyPr wrap="square">
            <a:spAutoFit/>
          </a:bodyPr>
          <a:lstStyle/>
          <a:p>
            <a:pPr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a:t>
            </a:r>
            <a:r>
              <a:rPr lang="es-ES" dirty="0">
                <a:effectLst/>
                <a:latin typeface="Times New Roman" panose="02020603050405020304" pitchFamily="18" charset="0"/>
                <a:ea typeface="Calibri" panose="020F0502020204030204" pitchFamily="34" charset="0"/>
                <a:cs typeface="Times New Roman" panose="02020603050405020304" pitchFamily="18" charset="0"/>
              </a:rPr>
              <a:t>No haber podido dormir durante la última semana.</a:t>
            </a:r>
            <a:endParaRPr lang="es-E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s-ES" dirty="0">
                <a:latin typeface="Times New Roman" panose="02020603050405020304" pitchFamily="18" charset="0"/>
                <a:cs typeface="Times New Roman" panose="02020603050405020304" pitchFamily="18" charset="0"/>
              </a:rPr>
              <a:t>*Estar tan angustiado que no puede funcionar normalmente y cuidarse a sí mismo o a sus dependientes. </a:t>
            </a:r>
            <a:endParaRPr lang="es-CO"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s-ES" dirty="0">
                <a:latin typeface="Times New Roman" panose="02020603050405020304" pitchFamily="18" charset="0"/>
                <a:cs typeface="Times New Roman" panose="02020603050405020304" pitchFamily="18" charset="0"/>
              </a:rPr>
              <a:t>*Perder el control sobre su comportamiento y se comporta de manera impredecible o destructiva. </a:t>
            </a:r>
            <a:endParaRPr lang="es-CO"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s-ES" dirty="0">
                <a:latin typeface="Times New Roman" panose="02020603050405020304" pitchFamily="18" charset="0"/>
                <a:cs typeface="Times New Roman" panose="02020603050405020304" pitchFamily="18" charset="0"/>
              </a:rPr>
              <a:t>*Amenazar con lastimarse a sí mismo o a los demás.</a:t>
            </a:r>
            <a:endParaRPr lang="es-CO"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s-ES" dirty="0">
                <a:latin typeface="Times New Roman" panose="02020603050405020304" pitchFamily="18" charset="0"/>
                <a:cs typeface="Times New Roman" panose="02020603050405020304" pitchFamily="18" charset="0"/>
              </a:rPr>
              <a:t>*Consumir drogas o alcohol de manera excesiva y fuera de lo normal. </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s-ES" dirty="0">
                <a:latin typeface="Times New Roman" panose="02020603050405020304" pitchFamily="18" charset="0"/>
                <a:cs typeface="Times New Roman" panose="02020603050405020304" pitchFamily="18" charset="0"/>
              </a:rPr>
              <a:t>*Estar aislado y carecer de un grupo de apoyo sostenible.</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3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40514" y="2127041"/>
            <a:ext cx="4914066" cy="707886"/>
          </a:xfrm>
          <a:prstGeom prst="rect">
            <a:avLst/>
          </a:prstGeom>
        </p:spPr>
        <p:txBody>
          <a:bodyPr wrap="square">
            <a:spAutoFit/>
          </a:bodyPr>
          <a:lstStyle/>
          <a:p>
            <a:pPr algn="just">
              <a:spcAft>
                <a:spcPts val="0"/>
              </a:spcAft>
            </a:pPr>
            <a:r>
              <a:rPr lang="es-ES" sz="2000" b="1" dirty="0">
                <a:effectLst/>
                <a:latin typeface="Times New Roman" panose="02020603050405020304" pitchFamily="18" charset="0"/>
                <a:ea typeface="Calibri" panose="020F0502020204030204" pitchFamily="34" charset="0"/>
              </a:rPr>
              <a:t>Objetivo: </a:t>
            </a:r>
            <a:r>
              <a:rPr lang="es-ES" sz="2000" dirty="0">
                <a:effectLst/>
                <a:latin typeface="Times New Roman" panose="02020603050405020304" pitchFamily="18" charset="0"/>
                <a:ea typeface="Calibri" panose="020F0502020204030204" pitchFamily="34" charset="0"/>
              </a:rPr>
              <a:t>Darle un cierre a la intervención en primeros auxilios psicológicos.</a:t>
            </a:r>
            <a:endParaRPr lang="es-CO" sz="2000" dirty="0">
              <a:effectLst/>
              <a:latin typeface="Times New Roman" panose="02020603050405020304" pitchFamily="18" charset="0"/>
              <a:ea typeface="Calibri" panose="020F0502020204030204" pitchFamily="34" charset="0"/>
            </a:endParaRPr>
          </a:p>
        </p:txBody>
      </p:sp>
      <p:sp>
        <p:nvSpPr>
          <p:cNvPr id="3" name="Rectángulo 2"/>
          <p:cNvSpPr/>
          <p:nvPr/>
        </p:nvSpPr>
        <p:spPr>
          <a:xfrm>
            <a:off x="331582" y="275651"/>
            <a:ext cx="6005169" cy="923330"/>
          </a:xfrm>
          <a:prstGeom prst="rect">
            <a:avLst/>
          </a:prstGeom>
          <a:noFill/>
        </p:spPr>
        <p:txBody>
          <a:bodyPr wrap="none" lIns="91440" tIns="45720" rIns="91440" bIns="45720">
            <a:spAutoFit/>
          </a:bodyPr>
          <a:lstStyle/>
          <a:p>
            <a:pPr algn="ctr"/>
            <a:r>
              <a:rPr kumimoji="0" lang="es-MX"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mn-cs"/>
              </a:rPr>
              <a:t>Fase 7: Ultima fase</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Rectángulo 3"/>
          <p:cNvSpPr/>
          <p:nvPr/>
        </p:nvSpPr>
        <p:spPr>
          <a:xfrm>
            <a:off x="6211910" y="1727589"/>
            <a:ext cx="6096000" cy="3416320"/>
          </a:xfrm>
          <a:prstGeom prst="rect">
            <a:avLst/>
          </a:prstGeom>
        </p:spPr>
        <p:txBody>
          <a:bodyPr>
            <a:spAutoFit/>
          </a:bodyPr>
          <a:lstStyle/>
          <a:p>
            <a:r>
              <a:rPr lang="es-ES" sz="2400" dirty="0">
                <a:effectLst/>
                <a:latin typeface="Times New Roman" panose="02020603050405020304" pitchFamily="18" charset="0"/>
                <a:ea typeface="Calibri" panose="020F0502020204030204" pitchFamily="34" charset="0"/>
              </a:rPr>
              <a:t>Se finaliza con un resumen de toda la intervención que se realizó, destacando lo importante que menciono la persona, su malestar, preocupaciones, acciones y pensamientos nuevos a implementar y retomar, así mismo los acuerdos entre ambas partes. Y Finalmente agradeciendo por el tiempo y la disposición de expresar lo experimentado en ese momento</a:t>
            </a:r>
            <a:endParaRPr lang="es-CO" sz="2400" dirty="0"/>
          </a:p>
        </p:txBody>
      </p:sp>
      <p:pic>
        <p:nvPicPr>
          <p:cNvPr id="10244" name="Picture 4" descr="Manual ABCDE para 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129" y="3225261"/>
            <a:ext cx="2909597" cy="191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31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88134" y="1489144"/>
            <a:ext cx="4473262" cy="2873607"/>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Invalidar la emoción o ser autoreferente.</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Minimizar la experiencia de la persona</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Buscarle un significado ulterior a la situación</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No debatir espiritualidad, sea comprensivo con las creencias religiosas</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Tomar responsabilidad de lo que compete a la persona afectada</a:t>
            </a:r>
            <a:endParaRPr lang="es-CO" dirty="0">
              <a:effectLst/>
              <a:latin typeface="Times New Roman" panose="02020603050405020304" pitchFamily="18" charset="0"/>
              <a:ea typeface="Calibri" panose="020F0502020204030204" pitchFamily="34" charset="0"/>
            </a:endParaRPr>
          </a:p>
        </p:txBody>
      </p:sp>
      <p:sp>
        <p:nvSpPr>
          <p:cNvPr id="3" name="Rectángulo 2"/>
          <p:cNvSpPr/>
          <p:nvPr/>
        </p:nvSpPr>
        <p:spPr>
          <a:xfrm>
            <a:off x="754047" y="132841"/>
            <a:ext cx="9097362" cy="923330"/>
          </a:xfrm>
          <a:prstGeom prst="rect">
            <a:avLst/>
          </a:prstGeom>
          <a:noFill/>
        </p:spPr>
        <p:txBody>
          <a:bodyPr wrap="none" lIns="91440" tIns="45720" rIns="91440" bIns="45720">
            <a:spAutoFit/>
          </a:bodyPr>
          <a:lstStyle/>
          <a:p>
            <a:pPr algn="ctr"/>
            <a:r>
              <a:rPr lang="es-E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rPr>
              <a:t>LO QUE NO SE DEBE HACER</a:t>
            </a:r>
            <a:r>
              <a:rPr lang="es-ES" sz="5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rPr>
              <a:t>. </a:t>
            </a:r>
            <a:endParaRPr lang="es-CO" sz="5400" b="1" cap="none" spc="0" dirty="0">
              <a:ln w="22225">
                <a:solidFill>
                  <a:schemeClr val="accent2"/>
                </a:solidFill>
                <a:prstDash val="solid"/>
              </a:ln>
              <a:solidFill>
                <a:schemeClr val="accent2">
                  <a:lumMod val="40000"/>
                  <a:lumOff val="60000"/>
                </a:schemeClr>
              </a:solidFill>
              <a:effectLst/>
            </a:endParaRPr>
          </a:p>
        </p:txBody>
      </p:sp>
      <p:sp>
        <p:nvSpPr>
          <p:cNvPr id="4" name="Rectángulo 3"/>
          <p:cNvSpPr/>
          <p:nvPr/>
        </p:nvSpPr>
        <p:spPr>
          <a:xfrm>
            <a:off x="6357871" y="1416756"/>
            <a:ext cx="5580844" cy="3272563"/>
          </a:xfrm>
          <a:prstGeom prst="rect">
            <a:avLst/>
          </a:prstGeom>
        </p:spPr>
        <p:txBody>
          <a:bodyPr wrap="square">
            <a:spAutoFit/>
          </a:bodyPr>
          <a:lstStyle/>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Instaurar creencias.</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Ofrecer algo que no puede cumplir.</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Moralizar o sermonear.</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Interpretar las motivaciones ocultas de un comportamiento.</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Confrontar a una persona en crisis.</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Instar a la persona a hablar de cosas que él/ella no desea abordar. No abrir heridas pasadas, recuerde que es una intervención breve.</a:t>
            </a:r>
            <a:endParaRPr lang="es-CO"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61828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23741" y="2419928"/>
            <a:ext cx="6096000" cy="2668423"/>
          </a:xfrm>
          <a:prstGeom prst="rect">
            <a:avLst/>
          </a:prstGeom>
        </p:spPr>
        <p:txBody>
          <a:bodyPr>
            <a:spAutoFit/>
          </a:bodyPr>
          <a:lstStyle/>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Auto-observación: Propias emociones, pensamientos y comportamientos.</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¿Estoy en condiciones? Para brindar una orientación o consejo a una persona que se encuentra afectada, cuando estoy en un proceso similar.</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Regular constantemente emociones: Como estoy abordando las situaciones, de qué manera lo expreso o me comporto consigo mismo y hacia los demás. </a:t>
            </a:r>
            <a:endParaRPr lang="es-CO" dirty="0">
              <a:effectLst/>
              <a:latin typeface="Times New Roman" panose="02020603050405020304" pitchFamily="18" charset="0"/>
              <a:ea typeface="Calibri" panose="020F0502020204030204" pitchFamily="34" charset="0"/>
            </a:endParaRPr>
          </a:p>
        </p:txBody>
      </p:sp>
      <p:sp>
        <p:nvSpPr>
          <p:cNvPr id="4" name="Rectángulo 3"/>
          <p:cNvSpPr/>
          <p:nvPr/>
        </p:nvSpPr>
        <p:spPr>
          <a:xfrm>
            <a:off x="1128836" y="1085371"/>
            <a:ext cx="4640438" cy="769441"/>
          </a:xfrm>
          <a:prstGeom prst="rect">
            <a:avLst/>
          </a:prstGeom>
        </p:spPr>
        <p:txBody>
          <a:bodyPr wrap="none">
            <a:spAutoFit/>
          </a:bodyPr>
          <a:lstStyle/>
          <a:p>
            <a:pPr algn="ctr"/>
            <a:r>
              <a:rPr lang="es-ES" sz="4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rPr>
              <a:t>AUTOCUIDADO.</a:t>
            </a:r>
            <a:endParaRPr lang="es-CO" sz="4400" b="1" cap="none" spc="0" dirty="0">
              <a:ln w="22225">
                <a:solidFill>
                  <a:schemeClr val="accent2"/>
                </a:solidFill>
                <a:prstDash val="solid"/>
              </a:ln>
              <a:solidFill>
                <a:schemeClr val="accent2">
                  <a:lumMod val="40000"/>
                  <a:lumOff val="60000"/>
                </a:schemeClr>
              </a:solidFill>
              <a:effectLst/>
            </a:endParaRPr>
          </a:p>
        </p:txBody>
      </p:sp>
      <p:pic>
        <p:nvPicPr>
          <p:cNvPr id="16390" name="Picture 6" descr="tratamiento médico de salud mental. mentalidad salud y terapias médicas  prevención problema mental. apoyo, concepto de atención de salud mental.  ilustración plana vectorial para banner, cartel, aterrizaje 2921545 Vector  en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5066" y="2151167"/>
            <a:ext cx="4808916" cy="320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ódigo QR">
            <a:extLst>
              <a:ext uri="{FF2B5EF4-FFF2-40B4-BE49-F238E27FC236}">
                <a16:creationId xmlns:a16="http://schemas.microsoft.com/office/drawing/2014/main" id="{EF0D2071-913B-45CD-91E8-0A89B74B8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468" y="1459166"/>
            <a:ext cx="4737652" cy="4737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0ADF926-FB5D-42DC-B260-7AC9A6CF47A2}"/>
              </a:ext>
            </a:extLst>
          </p:cNvPr>
          <p:cNvSpPr/>
          <p:nvPr/>
        </p:nvSpPr>
        <p:spPr>
          <a:xfrm>
            <a:off x="617724" y="396413"/>
            <a:ext cx="3005246"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Post Test</a:t>
            </a:r>
            <a:r>
              <a:rPr lang="es-ES" sz="5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406619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ódigo QR">
            <a:extLst>
              <a:ext uri="{FF2B5EF4-FFF2-40B4-BE49-F238E27FC236}">
                <a16:creationId xmlns:a16="http://schemas.microsoft.com/office/drawing/2014/main" id="{AE5BD25B-2C61-47FD-AE20-D86FC4A5B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445" y="1819575"/>
            <a:ext cx="4340138" cy="434013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CB7AC2C7-6150-4B7D-B534-9F5F76419402}"/>
              </a:ext>
            </a:extLst>
          </p:cNvPr>
          <p:cNvSpPr/>
          <p:nvPr/>
        </p:nvSpPr>
        <p:spPr>
          <a:xfrm>
            <a:off x="652278" y="338481"/>
            <a:ext cx="5745612" cy="830997"/>
          </a:xfrm>
          <a:prstGeom prst="rect">
            <a:avLst/>
          </a:prstGeom>
          <a:noFill/>
        </p:spPr>
        <p:txBody>
          <a:bodyPr wrap="none" lIns="91440" tIns="45720" rIns="91440" bIns="45720">
            <a:spAutoFit/>
          </a:bodyPr>
          <a:lstStyle/>
          <a:p>
            <a:pPr algn="ctr"/>
            <a:r>
              <a:rPr lang="es-E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Pre test – Código QR</a:t>
            </a:r>
          </a:p>
        </p:txBody>
      </p:sp>
    </p:spTree>
    <p:extLst>
      <p:ext uri="{BB962C8B-B14F-4D97-AF65-F5344CB8AC3E}">
        <p14:creationId xmlns:p14="http://schemas.microsoft.com/office/powerpoint/2010/main" val="409964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523741" y="2541591"/>
            <a:ext cx="6096000" cy="2954655"/>
          </a:xfrm>
          <a:prstGeom prst="rect">
            <a:avLst/>
          </a:prstGeom>
        </p:spPr>
        <p:txBody>
          <a:bodyPr>
            <a:spAutoFit/>
          </a:bodyPr>
          <a:lstStyle/>
          <a:p>
            <a:pPr algn="just">
              <a:spcAft>
                <a:spcPts val="0"/>
              </a:spcAft>
            </a:pPr>
            <a:r>
              <a:rPr lang="es-ES" dirty="0">
                <a:solidFill>
                  <a:srgbClr val="000000"/>
                </a:solidFill>
                <a:effectLst/>
                <a:latin typeface="Times New Roman" panose="02020603050405020304" pitchFamily="18" charset="0"/>
                <a:ea typeface="Calibri" panose="020F0502020204030204" pitchFamily="34" charset="0"/>
              </a:rPr>
              <a:t>Los primeros auxilios psicológicos, son una intervención psicológica breve e inmediata que se aplica en el momento de una crisis para poder ayudar a las personas directamente afectadas, con el fin de afrontar, de manera asertiva y adecuadamente, un evento traumático, previniendo secuelas graves  que se pueden desencadenar tras el evento adverso. </a:t>
            </a:r>
          </a:p>
          <a:p>
            <a:pPr algn="just">
              <a:spcAft>
                <a:spcPts val="0"/>
              </a:spcAft>
            </a:pPr>
            <a:endParaRPr lang="es-ES" dirty="0">
              <a:solidFill>
                <a:srgbClr val="000000"/>
              </a:solidFill>
              <a:latin typeface="Times New Roman" panose="02020603050405020304" pitchFamily="18" charset="0"/>
              <a:ea typeface="Calibri" panose="020F0502020204030204" pitchFamily="34" charset="0"/>
            </a:endParaRPr>
          </a:p>
          <a:p>
            <a:pPr algn="just">
              <a:spcAft>
                <a:spcPts val="0"/>
              </a:spcAft>
            </a:pPr>
            <a:r>
              <a:rPr lang="es-ES" dirty="0">
                <a:solidFill>
                  <a:srgbClr val="000000"/>
                </a:solidFill>
                <a:effectLst/>
                <a:latin typeface="Times New Roman" panose="02020603050405020304" pitchFamily="18" charset="0"/>
                <a:ea typeface="Calibri" panose="020F0502020204030204" pitchFamily="34" charset="0"/>
              </a:rPr>
              <a:t>Así mismo, están dirigidos a reducir el estrés inicial y promover las habilidades de afrontamiento y el funcionamiento adaptativo de los afectados por un incidente crítico.  </a:t>
            </a:r>
            <a:endParaRPr lang="es-CO" dirty="0">
              <a:effectLst/>
              <a:latin typeface="Times New Roman" panose="02020603050405020304" pitchFamily="18" charset="0"/>
              <a:ea typeface="Calibri" panose="020F0502020204030204" pitchFamily="34" charset="0"/>
            </a:endParaRPr>
          </a:p>
        </p:txBody>
      </p:sp>
      <p:sp>
        <p:nvSpPr>
          <p:cNvPr id="3" name="Rectángulo 2"/>
          <p:cNvSpPr/>
          <p:nvPr/>
        </p:nvSpPr>
        <p:spPr>
          <a:xfrm>
            <a:off x="1150113" y="399245"/>
            <a:ext cx="8500853" cy="1569660"/>
          </a:xfrm>
          <a:prstGeom prst="rect">
            <a:avLst/>
          </a:prstGeom>
          <a:noFill/>
        </p:spPr>
        <p:txBody>
          <a:bodyPr wrap="none" lIns="91440" tIns="45720" rIns="91440" bIns="45720">
            <a:spAutoFit/>
          </a:bodyPr>
          <a:lstStyle/>
          <a:p>
            <a:pPr algn="ctr"/>
            <a:r>
              <a:rPr lang="es-E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rPr>
              <a:t>¿Qué son los Primeros Auxilios </a:t>
            </a:r>
          </a:p>
          <a:p>
            <a:pPr algn="ctr"/>
            <a:r>
              <a:rPr lang="es-E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rPr>
              <a:t>psicológicos?</a:t>
            </a:r>
            <a:endParaRPr lang="es-CO" sz="4800" b="1" cap="none" spc="0" dirty="0">
              <a:ln w="22225">
                <a:solidFill>
                  <a:schemeClr val="accent2"/>
                </a:solidFill>
                <a:prstDash val="solid"/>
              </a:ln>
              <a:solidFill>
                <a:schemeClr val="accent2">
                  <a:lumMod val="40000"/>
                  <a:lumOff val="60000"/>
                </a:schemeClr>
              </a:solidFill>
              <a:effectLst/>
            </a:endParaRPr>
          </a:p>
        </p:txBody>
      </p:sp>
      <p:pic>
        <p:nvPicPr>
          <p:cNvPr id="4" name="Picture 2" descr="Universidad Simón Bolivar - Salud y bienestar: Primeros auxilios  psicológicos P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563" y="2284013"/>
            <a:ext cx="3923124" cy="295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97983" y="1467854"/>
            <a:ext cx="6096000" cy="2970557"/>
          </a:xfrm>
          <a:prstGeom prst="rect">
            <a:avLst/>
          </a:prstGeom>
        </p:spPr>
        <p:txBody>
          <a:bodyPr>
            <a:spAutoFit/>
          </a:bodyPr>
          <a:lstStyle/>
          <a:p>
            <a:pPr algn="just">
              <a:spcAft>
                <a:spcPts val="0"/>
              </a:spcAft>
            </a:pPr>
            <a:r>
              <a:rPr lang="es-ES" dirty="0">
                <a:effectLst/>
                <a:latin typeface="Times New Roman" panose="02020603050405020304" pitchFamily="18" charset="0"/>
                <a:ea typeface="Calibri" panose="020F0502020204030204" pitchFamily="34" charset="0"/>
              </a:rPr>
              <a:t>Una crisis es una situación grave y decisiva que puede representar un peligro, que puede generar consecuencias negativas tanto a nivel personal,  familiar o en la comunidad. </a:t>
            </a:r>
            <a:endParaRPr lang="es-CO" dirty="0">
              <a:effectLst/>
              <a:latin typeface="Times New Roman" panose="02020603050405020304" pitchFamily="18" charset="0"/>
              <a:ea typeface="Calibri" panose="020F0502020204030204" pitchFamily="34" charset="0"/>
            </a:endParaRPr>
          </a:p>
          <a:p>
            <a:pPr algn="just">
              <a:spcAft>
                <a:spcPts val="0"/>
              </a:spcAft>
            </a:pPr>
            <a:r>
              <a:rPr lang="es-ES" dirty="0">
                <a:effectLst/>
                <a:latin typeface="Times New Roman" panose="02020603050405020304" pitchFamily="18" charset="0"/>
                <a:ea typeface="Calibri" panose="020F0502020204030204" pitchFamily="34" charset="0"/>
              </a:rPr>
              <a:t>Que puede generar en una persona:</a:t>
            </a:r>
          </a:p>
          <a:p>
            <a:pPr algn="just">
              <a:spcAft>
                <a:spcPts val="0"/>
              </a:spcAft>
            </a:pP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Sensación de ansiedad o miedo. </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Insomnio o sentirse constantemente nervioso. </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Llanto, tristeza, decaimiento de ánimo. </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Irritabilidad y enfado. </a:t>
            </a:r>
            <a:endParaRPr lang="es-CO" dirty="0">
              <a:effectLst/>
              <a:latin typeface="Times New Roman" panose="02020603050405020304" pitchFamily="18" charset="0"/>
              <a:ea typeface="Calibri" panose="020F0502020204030204" pitchFamily="34" charset="0"/>
            </a:endParaRPr>
          </a:p>
        </p:txBody>
      </p:sp>
      <p:sp>
        <p:nvSpPr>
          <p:cNvPr id="3" name="Rectángulo 2"/>
          <p:cNvSpPr/>
          <p:nvPr/>
        </p:nvSpPr>
        <p:spPr>
          <a:xfrm>
            <a:off x="497983" y="490280"/>
            <a:ext cx="5227714" cy="830997"/>
          </a:xfrm>
          <a:prstGeom prst="rect">
            <a:avLst/>
          </a:prstGeom>
          <a:noFill/>
        </p:spPr>
        <p:txBody>
          <a:bodyPr wrap="none" lIns="91440" tIns="45720" rIns="91440" bIns="45720">
            <a:spAutoFit/>
          </a:bodyPr>
          <a:lstStyle/>
          <a:p>
            <a:pPr algn="ctr"/>
            <a:r>
              <a:rPr lang="es-E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rPr>
              <a:t>¿Qué es una crisis?</a:t>
            </a:r>
            <a:endParaRPr lang="es-CO" sz="4800" b="1" cap="none" spc="0" dirty="0">
              <a:ln w="22225">
                <a:solidFill>
                  <a:schemeClr val="accent2"/>
                </a:solidFill>
                <a:prstDash val="solid"/>
              </a:ln>
              <a:solidFill>
                <a:schemeClr val="accent2">
                  <a:lumMod val="40000"/>
                  <a:lumOff val="60000"/>
                </a:schemeClr>
              </a:solidFill>
              <a:effectLst/>
            </a:endParaRPr>
          </a:p>
        </p:txBody>
      </p:sp>
      <p:sp>
        <p:nvSpPr>
          <p:cNvPr id="4" name="CuadroTexto 3"/>
          <p:cNvSpPr txBox="1"/>
          <p:nvPr/>
        </p:nvSpPr>
        <p:spPr>
          <a:xfrm>
            <a:off x="7289442" y="668169"/>
            <a:ext cx="4095482" cy="3549561"/>
          </a:xfrm>
          <a:prstGeom prst="rect">
            <a:avLst/>
          </a:prstGeom>
          <a:noFill/>
        </p:spPr>
        <p:txBody>
          <a:bodyPr wrap="square" rtlCol="0">
            <a:spAutoFit/>
          </a:bodyPr>
          <a:lstStyle/>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Estar confundido y emocionalmente inestable</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Estar encerrado en sí mismo o muy quieto (sin moverse). </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Distanciamiento y guardar silencio. </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Preocupación constante. </a:t>
            </a:r>
            <a:endParaRPr lang="es-CO" dirty="0">
              <a:effectLst/>
              <a:latin typeface="Times New Roman" panose="02020603050405020304" pitchFamily="18" charset="0"/>
              <a:ea typeface="Calibri" panose="020F0502020204030204" pitchFamily="34" charset="0"/>
            </a:endParaRPr>
          </a:p>
          <a:p>
            <a:pPr marL="342900" lvl="0" indent="-342900">
              <a:lnSpc>
                <a:spcPct val="107000"/>
              </a:lnSpc>
              <a:spcAft>
                <a:spcPts val="800"/>
              </a:spcAft>
              <a:buFont typeface="Wingdings" panose="05000000000000000000" pitchFamily="2" charset="2"/>
              <a:buChar char=""/>
            </a:pPr>
            <a:r>
              <a:rPr lang="es-ES" dirty="0">
                <a:effectLst/>
                <a:latin typeface="Times New Roman" panose="02020603050405020304" pitchFamily="18" charset="0"/>
                <a:ea typeface="Calibri" panose="020F0502020204030204" pitchFamily="34" charset="0"/>
              </a:rPr>
              <a:t>Experimentar síntomas físicos (p. ej. temblores, sensación de agotamiento, pérdida de apetito y dolores).</a:t>
            </a:r>
            <a:endParaRPr lang="es-CO" dirty="0">
              <a:effectLst/>
              <a:latin typeface="Times New Roman" panose="02020603050405020304" pitchFamily="18" charset="0"/>
              <a:ea typeface="Calibri" panose="020F0502020204030204" pitchFamily="34" charset="0"/>
            </a:endParaRPr>
          </a:p>
          <a:p>
            <a:endParaRPr lang="es-CO" dirty="0"/>
          </a:p>
        </p:txBody>
      </p:sp>
      <p:pic>
        <p:nvPicPr>
          <p:cNvPr id="2105" name="Picture 57" descr="▷ CRISIS EMOCIONALES | Tipos, Etapas y Característ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015" y="4510884"/>
            <a:ext cx="3411873" cy="181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0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05" name="Picture 57" descr="▷ CRISIS EMOCIONALES | Tipos, Etapas y Característ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675" y="866536"/>
            <a:ext cx="3411873" cy="1819666"/>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57445AD4-2E66-4042-9903-325FAE61C74D}"/>
              </a:ext>
            </a:extLst>
          </p:cNvPr>
          <p:cNvSpPr txBox="1"/>
          <p:nvPr/>
        </p:nvSpPr>
        <p:spPr>
          <a:xfrm>
            <a:off x="1232452" y="3114261"/>
            <a:ext cx="9952383" cy="1077218"/>
          </a:xfrm>
          <a:prstGeom prst="rect">
            <a:avLst/>
          </a:prstGeom>
          <a:noFill/>
        </p:spPr>
        <p:txBody>
          <a:bodyPr wrap="square" rtlCol="0">
            <a:spAutoFit/>
          </a:bodyPr>
          <a:lstStyle/>
          <a:p>
            <a:r>
              <a:rPr lang="es-ES" sz="3200" b="1" dirty="0">
                <a:latin typeface="Times New Roman" panose="02020603050405020304" pitchFamily="18" charset="0"/>
                <a:cs typeface="Times New Roman" panose="02020603050405020304" pitchFamily="18" charset="0"/>
              </a:rPr>
              <a:t>¿En algún momento has tenido que atender una persona que halla estado experimentando una crisis?</a:t>
            </a:r>
            <a:endParaRPr lang="es-CO"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91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340263" y="1558766"/>
            <a:ext cx="6096000" cy="4059060"/>
          </a:xfrm>
          <a:prstGeom prst="rect">
            <a:avLst/>
          </a:prstGeom>
        </p:spPr>
        <p:txBody>
          <a:bodyPr>
            <a:spAutoFit/>
          </a:bodyPr>
          <a:lstStyle/>
          <a:p>
            <a:pPr>
              <a:lnSpc>
                <a:spcPct val="107000"/>
              </a:lnSpc>
              <a:spcAft>
                <a:spcPts val="800"/>
              </a:spcAft>
            </a:pPr>
            <a:r>
              <a:rPr lang="es-ES" b="1" dirty="0">
                <a:effectLst/>
                <a:latin typeface="Times New Roman" panose="02020603050405020304" pitchFamily="18" charset="0"/>
                <a:ea typeface="Calibri" panose="020F0502020204030204" pitchFamily="34" charset="0"/>
              </a:rPr>
              <a:t>-Factores Individuales como</a:t>
            </a:r>
            <a:r>
              <a:rPr lang="es-ES" dirty="0">
                <a:effectLst/>
                <a:latin typeface="Times New Roman" panose="02020603050405020304" pitchFamily="18" charset="0"/>
                <a:ea typeface="Calibri" panose="020F0502020204030204" pitchFamily="34" charset="0"/>
              </a:rPr>
              <a:t>: El estado de ánimo, habilidades para afrontar una crisis, flexibilidad de la persona, toma de decisiones.</a:t>
            </a:r>
          </a:p>
          <a:p>
            <a:pPr>
              <a:lnSpc>
                <a:spcPct val="107000"/>
              </a:lnSpc>
              <a:spcAft>
                <a:spcPts val="800"/>
              </a:spcAft>
            </a:pPr>
            <a:endParaRPr lang="es-CO" dirty="0">
              <a:effectLst/>
              <a:latin typeface="Times New Roman" panose="02020603050405020304" pitchFamily="18" charset="0"/>
              <a:ea typeface="Calibri" panose="020F0502020204030204" pitchFamily="34" charset="0"/>
            </a:endParaRPr>
          </a:p>
          <a:p>
            <a:pPr>
              <a:lnSpc>
                <a:spcPct val="107000"/>
              </a:lnSpc>
              <a:spcAft>
                <a:spcPts val="800"/>
              </a:spcAft>
            </a:pPr>
            <a:r>
              <a:rPr lang="es-ES" b="1" dirty="0">
                <a:effectLst/>
                <a:latin typeface="Times New Roman" panose="02020603050405020304" pitchFamily="18" charset="0"/>
                <a:ea typeface="Calibri" panose="020F0502020204030204" pitchFamily="34" charset="0"/>
              </a:rPr>
              <a:t>-Experiencias previas: </a:t>
            </a:r>
            <a:r>
              <a:rPr lang="es-ES" dirty="0">
                <a:latin typeface="Times New Roman" panose="02020603050405020304" pitchFamily="18" charset="0"/>
                <a:ea typeface="Calibri" panose="020F0502020204030204" pitchFamily="34" charset="0"/>
              </a:rPr>
              <a:t>C</a:t>
            </a:r>
            <a:r>
              <a:rPr lang="es-ES" dirty="0">
                <a:effectLst/>
                <a:latin typeface="Times New Roman" panose="02020603050405020304" pitchFamily="18" charset="0"/>
                <a:ea typeface="Calibri" panose="020F0502020204030204" pitchFamily="34" charset="0"/>
              </a:rPr>
              <a:t>risis anteriores que se hayan podido desencadenar bajo situaciones específicas y se reexperimenten.  Cuando no son tratadas a tiempo, es cuando la persona la vuelve a experimentar y los efectos pueden tener mayor implicación en la salud mental y a nivel físico. </a:t>
            </a:r>
          </a:p>
          <a:p>
            <a:pPr>
              <a:lnSpc>
                <a:spcPct val="107000"/>
              </a:lnSpc>
              <a:spcAft>
                <a:spcPts val="800"/>
              </a:spcAft>
            </a:pPr>
            <a:endParaRPr lang="es-CO" dirty="0">
              <a:effectLst/>
              <a:latin typeface="Times New Roman" panose="02020603050405020304" pitchFamily="18" charset="0"/>
              <a:ea typeface="Calibri" panose="020F0502020204030204" pitchFamily="34" charset="0"/>
            </a:endParaRPr>
          </a:p>
          <a:p>
            <a:pPr>
              <a:lnSpc>
                <a:spcPct val="107000"/>
              </a:lnSpc>
              <a:spcAft>
                <a:spcPts val="800"/>
              </a:spcAft>
            </a:pPr>
            <a:r>
              <a:rPr lang="es-ES" b="1" dirty="0">
                <a:effectLst/>
                <a:latin typeface="Times New Roman" panose="02020603050405020304" pitchFamily="18" charset="0"/>
                <a:ea typeface="Calibri" panose="020F0502020204030204" pitchFamily="34" charset="0"/>
              </a:rPr>
              <a:t>-Condiciones socioculturales: </a:t>
            </a:r>
            <a:r>
              <a:rPr lang="es-ES" dirty="0">
                <a:effectLst/>
                <a:latin typeface="Times New Roman" panose="02020603050405020304" pitchFamily="18" charset="0"/>
                <a:ea typeface="Calibri" panose="020F0502020204030204" pitchFamily="34" charset="0"/>
              </a:rPr>
              <a:t>La educación, acceso a oportunidades laborales y acceso a cultura.</a:t>
            </a:r>
            <a:endParaRPr lang="es-CO" dirty="0">
              <a:effectLst/>
              <a:latin typeface="Times New Roman" panose="02020603050405020304" pitchFamily="18" charset="0"/>
              <a:ea typeface="Calibri" panose="020F0502020204030204" pitchFamily="34" charset="0"/>
            </a:endParaRPr>
          </a:p>
        </p:txBody>
      </p:sp>
      <p:sp>
        <p:nvSpPr>
          <p:cNvPr id="4" name="Rectángulo 3"/>
          <p:cNvSpPr/>
          <p:nvPr/>
        </p:nvSpPr>
        <p:spPr>
          <a:xfrm>
            <a:off x="1283312" y="0"/>
            <a:ext cx="9110753" cy="1569660"/>
          </a:xfrm>
          <a:prstGeom prst="rect">
            <a:avLst/>
          </a:prstGeom>
          <a:noFill/>
        </p:spPr>
        <p:txBody>
          <a:bodyPr wrap="square" lIns="91440" tIns="45720" rIns="91440" bIns="45720">
            <a:spAutoFit/>
          </a:bodyPr>
          <a:lstStyle/>
          <a:p>
            <a:pPr algn="ctr"/>
            <a:r>
              <a:rPr lang="es-E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ea typeface="Calibri" panose="020F0502020204030204" pitchFamily="34" charset="0"/>
              </a:rPr>
              <a:t>Factores desencadenantes en un episodio de crisis</a:t>
            </a:r>
            <a:endParaRPr lang="es-CO" sz="4800" b="1" cap="none" spc="0" dirty="0">
              <a:ln w="22225">
                <a:solidFill>
                  <a:schemeClr val="accent2"/>
                </a:solidFill>
                <a:prstDash val="solid"/>
              </a:ln>
              <a:solidFill>
                <a:schemeClr val="accent2">
                  <a:lumMod val="40000"/>
                  <a:lumOff val="60000"/>
                </a:schemeClr>
              </a:solidFill>
              <a:effectLst/>
            </a:endParaRPr>
          </a:p>
        </p:txBody>
      </p:sp>
      <p:pic>
        <p:nvPicPr>
          <p:cNvPr id="3074" name="Picture 2" descr="Primeros auxilios psicológicos: ¿Cómo ayudar a una persona en casa si  experimenta una crisis emocional? | salud emocional | pandemia | VIDA |  PERU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766" y="2564254"/>
            <a:ext cx="3223730" cy="241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19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34" name="Picture 10">
            <a:extLst>
              <a:ext uri="{FF2B5EF4-FFF2-40B4-BE49-F238E27FC236}">
                <a16:creationId xmlns:a16="http://schemas.microsoft.com/office/drawing/2014/main" id="{DD3564EA-B074-4CF4-8727-DBBFD8F01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715" y="2438399"/>
            <a:ext cx="3083599" cy="363387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6ECC250-305D-41D0-9E08-D0DBC6214994}"/>
              </a:ext>
            </a:extLst>
          </p:cNvPr>
          <p:cNvSpPr txBox="1"/>
          <p:nvPr/>
        </p:nvSpPr>
        <p:spPr>
          <a:xfrm>
            <a:off x="1885244" y="130075"/>
            <a:ext cx="8884356"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mn-cs"/>
              </a:rPr>
              <a:t>¿Quién crees que puede brindar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mn-cs"/>
              </a:rPr>
              <a:t>los primeros auxilios psicológicos?</a:t>
            </a:r>
          </a:p>
        </p:txBody>
      </p:sp>
    </p:spTree>
    <p:extLst>
      <p:ext uri="{BB962C8B-B14F-4D97-AF65-F5344CB8AC3E}">
        <p14:creationId xmlns:p14="http://schemas.microsoft.com/office/powerpoint/2010/main" val="317247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04" name="Picture 8" descr="Mente Emocional: Tres pasos para superar una crisis emoc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406" y="2415474"/>
            <a:ext cx="4467941" cy="297862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330558" y="3137929"/>
            <a:ext cx="6096000" cy="1200329"/>
          </a:xfrm>
          <a:prstGeom prst="rect">
            <a:avLst/>
          </a:prstGeom>
        </p:spPr>
        <p:txBody>
          <a:bodyPr>
            <a:spAutoFit/>
          </a:bodyPr>
          <a:lstStyle/>
          <a:p>
            <a:r>
              <a:rPr lang="es-ES" dirty="0">
                <a:effectLst/>
                <a:latin typeface="Times New Roman" panose="02020603050405020304" pitchFamily="18" charset="0"/>
                <a:ea typeface="Calibri" panose="020F0502020204030204" pitchFamily="34" charset="0"/>
              </a:rPr>
              <a:t>Los primeros auxilios psicológicos pueden ser aplicados por cualquier persona que trabaje como apoyo asistencial en medios hospitalarios o personas que tengan el conocimiento de como abordar una crisis bajo situaciones específicas. </a:t>
            </a:r>
            <a:endParaRPr lang="es-CO" dirty="0"/>
          </a:p>
        </p:txBody>
      </p:sp>
      <p:sp>
        <p:nvSpPr>
          <p:cNvPr id="5" name="CuadroTexto 4">
            <a:extLst>
              <a:ext uri="{FF2B5EF4-FFF2-40B4-BE49-F238E27FC236}">
                <a16:creationId xmlns:a16="http://schemas.microsoft.com/office/drawing/2014/main" id="{8A9BBD45-2456-4D4A-9AB0-70BF221A87B1}"/>
              </a:ext>
            </a:extLst>
          </p:cNvPr>
          <p:cNvSpPr txBox="1"/>
          <p:nvPr/>
        </p:nvSpPr>
        <p:spPr>
          <a:xfrm>
            <a:off x="1354666" y="196848"/>
            <a:ext cx="8884356"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mn-cs"/>
              </a:rPr>
              <a:t>¿Quién puede brindar los Primeros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Calibri" panose="020F0502020204030204" pitchFamily="34" charset="0"/>
                <a:cs typeface="+mn-cs"/>
              </a:rPr>
              <a:t>Auxilios Psicológicos?</a:t>
            </a:r>
          </a:p>
        </p:txBody>
      </p:sp>
    </p:spTree>
    <p:extLst>
      <p:ext uri="{BB962C8B-B14F-4D97-AF65-F5344CB8AC3E}">
        <p14:creationId xmlns:p14="http://schemas.microsoft.com/office/powerpoint/2010/main" val="744000226"/>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1520</Words>
  <Application>Microsoft Office PowerPoint</Application>
  <PresentationFormat>Panorámica</PresentationFormat>
  <Paragraphs>119</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Calibri</vt:lpstr>
      <vt:lpstr>Calibri Light</vt:lpstr>
      <vt:lpstr>Symbol</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Sanchez</dc:creator>
  <cp:lastModifiedBy>andrea becerra parra</cp:lastModifiedBy>
  <cp:revision>15</cp:revision>
  <dcterms:created xsi:type="dcterms:W3CDTF">2022-01-28T00:13:57Z</dcterms:created>
  <dcterms:modified xsi:type="dcterms:W3CDTF">2022-03-10T03:01:09Z</dcterms:modified>
</cp:coreProperties>
</file>