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86" r:id="rId3"/>
    <p:sldId id="280" r:id="rId4"/>
    <p:sldId id="281" r:id="rId5"/>
    <p:sldId id="287" r:id="rId6"/>
    <p:sldId id="295" r:id="rId7"/>
    <p:sldId id="285" r:id="rId8"/>
    <p:sldId id="284" r:id="rId9"/>
    <p:sldId id="282" r:id="rId10"/>
    <p:sldId id="290" r:id="rId11"/>
    <p:sldId id="289" r:id="rId12"/>
    <p:sldId id="288" r:id="rId13"/>
    <p:sldId id="291" r:id="rId14"/>
    <p:sldId id="292" r:id="rId15"/>
    <p:sldId id="294" r:id="rId16"/>
    <p:sldId id="279" r:id="rId17"/>
  </p:sldIdLst>
  <p:sldSz cx="12192000" cy="6858000"/>
  <p:notesSz cx="6858000" cy="9144000"/>
  <p:defaultTex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83">
          <p15:clr>
            <a:srgbClr val="A4A3A4"/>
          </p15:clr>
        </p15:guide>
        <p15:guide id="2" pos="31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DEA"/>
    <a:srgbClr val="00A1E7"/>
    <a:srgbClr val="003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84" d="100"/>
          <a:sy n="84" d="100"/>
        </p:scale>
        <p:origin x="102" y="108"/>
      </p:cViewPr>
      <p:guideLst>
        <p:guide orient="horz" pos="2183"/>
        <p:guide pos="3182"/>
      </p:guideLst>
    </p:cSldViewPr>
  </p:slideViewPr>
  <p:notesTextViewPr>
    <p:cViewPr>
      <p:scale>
        <a:sx n="1" d="1"/>
        <a:sy n="1" d="1"/>
      </p:scale>
      <p:origin x="0" y="0"/>
    </p:cViewPr>
  </p:notesTextViewPr>
  <p:sorterViewPr>
    <p:cViewPr>
      <p:scale>
        <a:sx n="190" d="100"/>
        <a:sy n="190" d="100"/>
      </p:scale>
      <p:origin x="0" y="-152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84A0A7AE-8BC2-4D1B-9E2B-A54C0342DA70}" type="datetimeFigureOut">
              <a:rPr lang="es-CO"/>
              <a:pPr>
                <a:defRPr/>
              </a:pPr>
              <a:t>22/02/2022</a:t>
            </a:fld>
            <a:endParaRPr lang="es-CO" dirty="0"/>
          </a:p>
        </p:txBody>
      </p:sp>
      <p:sp>
        <p:nvSpPr>
          <p:cNvPr id="5"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5FD22CA0-5DE6-42FE-9CD9-DDE265ADB3C2}" type="slidenum">
              <a:rPr lang="es-CO" altLang="es-CO"/>
              <a:pPr>
                <a:defRPr/>
              </a:pPr>
              <a:t>‹Nº›</a:t>
            </a:fld>
            <a:endParaRPr lang="es-CO" altLang="es-CO"/>
          </a:p>
        </p:txBody>
      </p:sp>
    </p:spTree>
    <p:extLst>
      <p:ext uri="{BB962C8B-B14F-4D97-AF65-F5344CB8AC3E}">
        <p14:creationId xmlns:p14="http://schemas.microsoft.com/office/powerpoint/2010/main" val="3892077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A5407C20-1937-45B7-8DE9-DE9A337573C0}" type="datetimeFigureOut">
              <a:rPr lang="es-CO"/>
              <a:pPr>
                <a:defRPr/>
              </a:pPr>
              <a:t>22/02/2022</a:t>
            </a:fld>
            <a:endParaRPr lang="es-CO" dirty="0"/>
          </a:p>
        </p:txBody>
      </p:sp>
      <p:sp>
        <p:nvSpPr>
          <p:cNvPr id="5"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677D02E6-93A8-4CD2-B91E-B76C161C76DE}" type="slidenum">
              <a:rPr lang="es-CO" altLang="es-CO"/>
              <a:pPr>
                <a:defRPr/>
              </a:pPr>
              <a:t>‹Nº›</a:t>
            </a:fld>
            <a:endParaRPr lang="es-CO" altLang="es-CO"/>
          </a:p>
        </p:txBody>
      </p:sp>
    </p:spTree>
    <p:extLst>
      <p:ext uri="{BB962C8B-B14F-4D97-AF65-F5344CB8AC3E}">
        <p14:creationId xmlns:p14="http://schemas.microsoft.com/office/powerpoint/2010/main" val="339029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DFA5303E-4C22-4B8F-A948-CFB115974186}" type="datetimeFigureOut">
              <a:rPr lang="es-CO"/>
              <a:pPr>
                <a:defRPr/>
              </a:pPr>
              <a:t>22/02/2022</a:t>
            </a:fld>
            <a:endParaRPr lang="es-CO" dirty="0"/>
          </a:p>
        </p:txBody>
      </p:sp>
      <p:sp>
        <p:nvSpPr>
          <p:cNvPr id="5"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48952EF1-40A2-4917-8165-61FAAE2509AD}" type="slidenum">
              <a:rPr lang="es-CO" altLang="es-CO"/>
              <a:pPr>
                <a:defRPr/>
              </a:pPr>
              <a:t>‹Nº›</a:t>
            </a:fld>
            <a:endParaRPr lang="es-CO" altLang="es-CO"/>
          </a:p>
        </p:txBody>
      </p:sp>
    </p:spTree>
    <p:extLst>
      <p:ext uri="{BB962C8B-B14F-4D97-AF65-F5344CB8AC3E}">
        <p14:creationId xmlns:p14="http://schemas.microsoft.com/office/powerpoint/2010/main" val="39874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DA2DF51E-AEA8-490E-89B7-098A50A335D8}" type="datetimeFigureOut">
              <a:rPr lang="es-CO"/>
              <a:pPr>
                <a:defRPr/>
              </a:pPr>
              <a:t>22/02/2022</a:t>
            </a:fld>
            <a:endParaRPr lang="es-CO" dirty="0"/>
          </a:p>
        </p:txBody>
      </p:sp>
      <p:sp>
        <p:nvSpPr>
          <p:cNvPr id="5"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8B66779F-9AC5-4346-AF34-DEE591B605D6}" type="slidenum">
              <a:rPr lang="es-CO" altLang="es-CO"/>
              <a:pPr>
                <a:defRPr/>
              </a:pPr>
              <a:t>‹Nº›</a:t>
            </a:fld>
            <a:endParaRPr lang="es-CO" altLang="es-CO"/>
          </a:p>
        </p:txBody>
      </p:sp>
    </p:spTree>
    <p:extLst>
      <p:ext uri="{BB962C8B-B14F-4D97-AF65-F5344CB8AC3E}">
        <p14:creationId xmlns:p14="http://schemas.microsoft.com/office/powerpoint/2010/main" val="66112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56AC1BDE-D4C4-4E5B-9D93-CB218C411FE9}" type="datetimeFigureOut">
              <a:rPr lang="es-CO"/>
              <a:pPr>
                <a:defRPr/>
              </a:pPr>
              <a:t>22/02/2022</a:t>
            </a:fld>
            <a:endParaRPr lang="es-CO" dirty="0"/>
          </a:p>
        </p:txBody>
      </p:sp>
      <p:sp>
        <p:nvSpPr>
          <p:cNvPr id="5"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0D73DA03-619E-4937-9A05-E3CB303D5ACD}" type="slidenum">
              <a:rPr lang="es-CO" altLang="es-CO"/>
              <a:pPr>
                <a:defRPr/>
              </a:pPr>
              <a:t>‹Nº›</a:t>
            </a:fld>
            <a:endParaRPr lang="es-CO" altLang="es-CO"/>
          </a:p>
        </p:txBody>
      </p:sp>
    </p:spTree>
    <p:extLst>
      <p:ext uri="{BB962C8B-B14F-4D97-AF65-F5344CB8AC3E}">
        <p14:creationId xmlns:p14="http://schemas.microsoft.com/office/powerpoint/2010/main" val="115762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D227C9D6-A77B-41A7-9A5C-EE7E32847EC8}" type="datetimeFigureOut">
              <a:rPr lang="es-CO"/>
              <a:pPr>
                <a:defRPr/>
              </a:pPr>
              <a:t>22/02/2022</a:t>
            </a:fld>
            <a:endParaRPr lang="es-CO" dirty="0"/>
          </a:p>
        </p:txBody>
      </p:sp>
      <p:sp>
        <p:nvSpPr>
          <p:cNvPr id="6"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11E69972-B0B0-4435-B359-078A4283F64B}" type="slidenum">
              <a:rPr lang="es-CO" altLang="es-CO"/>
              <a:pPr>
                <a:defRPr/>
              </a:pPr>
              <a:t>‹Nº›</a:t>
            </a:fld>
            <a:endParaRPr lang="es-CO" altLang="es-CO"/>
          </a:p>
        </p:txBody>
      </p:sp>
    </p:spTree>
    <p:extLst>
      <p:ext uri="{BB962C8B-B14F-4D97-AF65-F5344CB8AC3E}">
        <p14:creationId xmlns:p14="http://schemas.microsoft.com/office/powerpoint/2010/main" val="1585484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9DE0F994-D1E6-4E62-B7E8-D34D533B4657}" type="datetimeFigureOut">
              <a:rPr lang="es-CO"/>
              <a:pPr>
                <a:defRPr/>
              </a:pPr>
              <a:t>22/02/2022</a:t>
            </a:fld>
            <a:endParaRPr lang="es-CO" dirty="0"/>
          </a:p>
        </p:txBody>
      </p:sp>
      <p:sp>
        <p:nvSpPr>
          <p:cNvPr id="8"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p>
        </p:txBody>
      </p:sp>
      <p:sp>
        <p:nvSpPr>
          <p:cNvPr id="9"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4B5D7AF8-D0AD-4206-8C39-FB09D0908476}" type="slidenum">
              <a:rPr lang="es-CO" altLang="es-CO"/>
              <a:pPr>
                <a:defRPr/>
              </a:pPr>
              <a:t>‹Nº›</a:t>
            </a:fld>
            <a:endParaRPr lang="es-CO" altLang="es-CO"/>
          </a:p>
        </p:txBody>
      </p:sp>
    </p:spTree>
    <p:extLst>
      <p:ext uri="{BB962C8B-B14F-4D97-AF65-F5344CB8AC3E}">
        <p14:creationId xmlns:p14="http://schemas.microsoft.com/office/powerpoint/2010/main" val="368533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D9C154C7-2C44-4340-A53A-EE9FC427FD44}" type="datetimeFigureOut">
              <a:rPr lang="es-CO"/>
              <a:pPr>
                <a:defRPr/>
              </a:pPr>
              <a:t>22/02/2022</a:t>
            </a:fld>
            <a:endParaRPr lang="es-CO" dirty="0"/>
          </a:p>
        </p:txBody>
      </p:sp>
      <p:sp>
        <p:nvSpPr>
          <p:cNvPr id="4"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p>
        </p:txBody>
      </p:sp>
      <p:sp>
        <p:nvSpPr>
          <p:cNvPr id="5"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F3EDA897-E896-43BE-A614-E608318E18A3}" type="slidenum">
              <a:rPr lang="es-CO" altLang="es-CO"/>
              <a:pPr>
                <a:defRPr/>
              </a:pPr>
              <a:t>‹Nº›</a:t>
            </a:fld>
            <a:endParaRPr lang="es-CO" altLang="es-CO"/>
          </a:p>
        </p:txBody>
      </p:sp>
    </p:spTree>
    <p:extLst>
      <p:ext uri="{BB962C8B-B14F-4D97-AF65-F5344CB8AC3E}">
        <p14:creationId xmlns:p14="http://schemas.microsoft.com/office/powerpoint/2010/main" val="404853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161A6B29-9FFB-4624-8087-1D48231BC868}" type="datetimeFigureOut">
              <a:rPr lang="es-CO"/>
              <a:pPr>
                <a:defRPr/>
              </a:pPr>
              <a:t>22/02/2022</a:t>
            </a:fld>
            <a:endParaRPr lang="es-CO" dirty="0"/>
          </a:p>
        </p:txBody>
      </p:sp>
      <p:sp>
        <p:nvSpPr>
          <p:cNvPr id="3"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p>
        </p:txBody>
      </p:sp>
      <p:sp>
        <p:nvSpPr>
          <p:cNvPr id="4"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3726F933-AC26-481D-82C1-63E18ECF6152}" type="slidenum">
              <a:rPr lang="es-CO" altLang="es-CO"/>
              <a:pPr>
                <a:defRPr/>
              </a:pPr>
              <a:t>‹Nº›</a:t>
            </a:fld>
            <a:endParaRPr lang="es-CO" altLang="es-CO"/>
          </a:p>
        </p:txBody>
      </p:sp>
    </p:spTree>
    <p:extLst>
      <p:ext uri="{BB962C8B-B14F-4D97-AF65-F5344CB8AC3E}">
        <p14:creationId xmlns:p14="http://schemas.microsoft.com/office/powerpoint/2010/main" val="289696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D580F9C8-E6CE-4EFB-98E3-537B3B9D1464}" type="datetimeFigureOut">
              <a:rPr lang="es-CO"/>
              <a:pPr>
                <a:defRPr/>
              </a:pPr>
              <a:t>22/02/2022</a:t>
            </a:fld>
            <a:endParaRPr lang="es-CO" dirty="0"/>
          </a:p>
        </p:txBody>
      </p:sp>
      <p:sp>
        <p:nvSpPr>
          <p:cNvPr id="6"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006CCDCB-DA52-4745-B7F3-98E356031C54}" type="slidenum">
              <a:rPr lang="es-CO" altLang="es-CO"/>
              <a:pPr>
                <a:defRPr/>
              </a:pPr>
              <a:t>‹Nº›</a:t>
            </a:fld>
            <a:endParaRPr lang="es-CO" altLang="es-CO"/>
          </a:p>
        </p:txBody>
      </p:sp>
    </p:spTree>
    <p:extLst>
      <p:ext uri="{BB962C8B-B14F-4D97-AF65-F5344CB8AC3E}">
        <p14:creationId xmlns:p14="http://schemas.microsoft.com/office/powerpoint/2010/main" val="270158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C1D89040-CF62-426C-9BDF-0B3FD22C0BCD}" type="datetimeFigureOut">
              <a:rPr lang="es-CO"/>
              <a:pPr>
                <a:defRPr/>
              </a:pPr>
              <a:t>22/02/2022</a:t>
            </a:fld>
            <a:endParaRPr lang="es-CO" dirty="0"/>
          </a:p>
        </p:txBody>
      </p:sp>
      <p:sp>
        <p:nvSpPr>
          <p:cNvPr id="6"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E6D86E43-48FE-455E-9C86-740E7EFC53A5}" type="slidenum">
              <a:rPr lang="es-CO" altLang="es-CO"/>
              <a:pPr>
                <a:defRPr/>
              </a:pPr>
              <a:t>‹Nº›</a:t>
            </a:fld>
            <a:endParaRPr lang="es-CO" altLang="es-CO"/>
          </a:p>
        </p:txBody>
      </p:sp>
    </p:spTree>
    <p:extLst>
      <p:ext uri="{BB962C8B-B14F-4D97-AF65-F5344CB8AC3E}">
        <p14:creationId xmlns:p14="http://schemas.microsoft.com/office/powerpoint/2010/main" val="124176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s-CO" altLang="es-CO"/>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el estilo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s-CO" altLang="es-CO"/>
          </a:p>
        </p:txBody>
      </p:sp>
      <p:sp>
        <p:nvSpPr>
          <p:cNvPr id="4" name="Marcador de fecha 3">
            <a:extLst>
              <a:ext uri="{FF2B5EF4-FFF2-40B4-BE49-F238E27FC236}">
                <a16:creationId xmlns:a16="http://schemas.microsoft.com/office/drawing/2014/main" id="{570D4543-1B3C-44F7-B07C-41E4F81713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9AB282-07EA-474B-8B82-06FD7D40EB01}" type="datetimeFigureOut">
              <a:rPr lang="es-CO"/>
              <a:pPr>
                <a:defRPr/>
              </a:pPr>
              <a:t>22/02/2022</a:t>
            </a:fld>
            <a:endParaRPr lang="es-CO" dirty="0"/>
          </a:p>
        </p:txBody>
      </p:sp>
      <p:sp>
        <p:nvSpPr>
          <p:cNvPr id="5" name="Marcador de pie de página 4">
            <a:extLst>
              <a:ext uri="{FF2B5EF4-FFF2-40B4-BE49-F238E27FC236}">
                <a16:creationId xmlns:a16="http://schemas.microsoft.com/office/drawing/2014/main" id="{8724DFF9-A83A-4084-B565-22B213073B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CO"/>
          </a:p>
        </p:txBody>
      </p:sp>
      <p:sp>
        <p:nvSpPr>
          <p:cNvPr id="6"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588D0BA-2CBC-4937-91ED-C048A94D9603}" type="slidenum">
              <a:rPr lang="es-CO" altLang="es-CO"/>
              <a:pPr>
                <a:defRPr/>
              </a:pPr>
              <a:t>‹Nº›</a:t>
            </a:fld>
            <a:endParaRPr lang="es-CO" alt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ángulo 4"/>
          <p:cNvSpPr>
            <a:spLocks noChangeArrowheads="1"/>
          </p:cNvSpPr>
          <p:nvPr/>
        </p:nvSpPr>
        <p:spPr bwMode="auto">
          <a:xfrm>
            <a:off x="6835775" y="1987550"/>
            <a:ext cx="49784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CO" altLang="es-CO" b="1" dirty="0">
                <a:solidFill>
                  <a:schemeClr val="bg1"/>
                </a:solidFill>
                <a:latin typeface="Century Gothic" panose="020B0502020202020204" pitchFamily="34" charset="0"/>
              </a:rPr>
              <a:t>AUTOCUIDADO EN SLAUD MENTAL.</a:t>
            </a:r>
          </a:p>
          <a:p>
            <a:pPr algn="ctr" eaLnBrk="1" hangingPunct="1">
              <a:lnSpc>
                <a:spcPct val="100000"/>
              </a:lnSpc>
              <a:spcBef>
                <a:spcPct val="0"/>
              </a:spcBef>
              <a:buFontTx/>
              <a:buNone/>
            </a:pPr>
            <a:endParaRPr lang="es-CO" altLang="es-CO" b="1" dirty="0">
              <a:solidFill>
                <a:schemeClr val="bg1"/>
              </a:solidFill>
              <a:latin typeface="Century Gothic" panose="020B0502020202020204" pitchFamily="34" charset="0"/>
            </a:endParaRPr>
          </a:p>
          <a:p>
            <a:pPr algn="ctr" eaLnBrk="1" hangingPunct="1">
              <a:lnSpc>
                <a:spcPct val="100000"/>
              </a:lnSpc>
              <a:spcBef>
                <a:spcPct val="0"/>
              </a:spcBef>
              <a:buFontTx/>
              <a:buNone/>
            </a:pPr>
            <a:endParaRPr lang="es-ES" altLang="es-CO" dirty="0">
              <a:solidFill>
                <a:schemeClr val="bg1"/>
              </a:solidFill>
              <a:latin typeface="Century Gothic" panose="020B0502020202020204" pitchFamily="34" charset="0"/>
            </a:endParaRPr>
          </a:p>
          <a:p>
            <a:pPr algn="ctr" eaLnBrk="1" hangingPunct="1">
              <a:lnSpc>
                <a:spcPct val="100000"/>
              </a:lnSpc>
              <a:spcBef>
                <a:spcPct val="0"/>
              </a:spcBef>
              <a:buFontTx/>
              <a:buNone/>
            </a:pPr>
            <a:endParaRPr lang="es-ES" altLang="es-CO" sz="3600" dirty="0">
              <a:solidFill>
                <a:schemeClr val="bg1"/>
              </a:solidFill>
              <a:latin typeface="Century Gothic" panose="020B0502020202020204" pitchFamily="34" charset="0"/>
            </a:endParaRPr>
          </a:p>
          <a:p>
            <a:pPr algn="ctr" eaLnBrk="1" hangingPunct="1">
              <a:lnSpc>
                <a:spcPct val="100000"/>
              </a:lnSpc>
              <a:spcBef>
                <a:spcPct val="0"/>
              </a:spcBef>
              <a:buFontTx/>
              <a:buNone/>
            </a:pPr>
            <a:r>
              <a:rPr lang="es-ES" altLang="es-CO" sz="2000" dirty="0">
                <a:solidFill>
                  <a:schemeClr val="bg1"/>
                </a:solidFill>
                <a:latin typeface="Century Gothic" panose="020B0502020202020204" pitchFamily="34" charset="0"/>
              </a:rPr>
              <a:t>Subred integrada de Servicios de Salud Centro Oriente </a:t>
            </a:r>
          </a:p>
        </p:txBody>
      </p:sp>
      <p:pic>
        <p:nvPicPr>
          <p:cNvPr id="2054" name="Picture 6" descr="https://lh3.googleusercontent.com/qFg1eTgSgJwsN-x9LQaaN01FXGWGaG1JGwlalVp__zkOgaKzzZFA4yc1RlONOAhJNX211_Fv2dZpntWWFdBXjzAoKqJEh9nrBPpcJdUW1uwNJMImp5y7h3jgvVOWW6_t0SjzEMCW1n7zAk95ZibiwQXDtDXCvI8_wpfwBYbSq6mClp9X85gW9RQHF21tNnnz1JtoettZAOYDHBWU9dJXDG1bziv1I-vY4V0mfcDpc1fPRaE378OKKWpsPbfdPderu4SasnBv0emJRIP8NLe4gMS1SN6j9xmU8H4e5twQ3mfHD5q-g0Xk_BjtmsxtLc8emajO1PAh6d59TAJ9H6hyLXvuROFRkaa3qyNNafZ1D3AODznG5WRY1h9fRlceT0h1kJCSDVzWbUsmvUwru_cIC6EgBNL0W87dx0e_6zLfSFtiyGoUYDuyJHeo7290KM-aK0OM8uXSS6UGRR-mnKV_qlpHGUtWGsNYfkBVqZZMLc4mVvsJ01ZLeDe42BrnhR6PBxw3h9XonUxPRejLB40UzTE66Tf-bBQoqQ3d_-4hmCPzKEU4q1zOhe882mrjTQ7Q1Fyf_BXlVr1MWkOKKdR_gp60oQTWVqV6tZmai3ebYTjMHp1FVABg4VsHtUNpK-Oa2_QUboUminEMIDkKxigxfKE3rsc_4tgbVVPVZH4-Wenrql8qU06dK3nWySWA0dlYqh0DLJP47VN9h7hNfNsV8j2o=w1631-h1087-no?authuser=0">
            <a:extLst>
              <a:ext uri="{FF2B5EF4-FFF2-40B4-BE49-F238E27FC236}">
                <a16:creationId xmlns:a16="http://schemas.microsoft.com/office/drawing/2014/main" id="{BB38693C-64A2-465B-BF07-399DF8169BF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305" r="15343"/>
          <a:stretch/>
        </p:blipFill>
        <p:spPr bwMode="auto">
          <a:xfrm>
            <a:off x="757237" y="1079853"/>
            <a:ext cx="4452339" cy="4341233"/>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arcador de texto 3"/>
          <p:cNvSpPr txBox="1">
            <a:spLocks/>
          </p:cNvSpPr>
          <p:nvPr/>
        </p:nvSpPr>
        <p:spPr bwMode="auto">
          <a:xfrm>
            <a:off x="4850295" y="2686767"/>
            <a:ext cx="7011147" cy="217007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lt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lt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lt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571500" indent="-571500"/>
            <a:r>
              <a:rPr lang="es-CO" sz="2000" dirty="0">
                <a:solidFill>
                  <a:schemeClr val="tx1"/>
                </a:solidFill>
              </a:rPr>
              <a:t>Alimentarse de manera saludable y en porciones adecuadas.</a:t>
            </a:r>
          </a:p>
          <a:p>
            <a:pPr marL="571500" indent="-571500"/>
            <a:r>
              <a:rPr lang="es-CO" sz="2000" dirty="0">
                <a:solidFill>
                  <a:schemeClr val="tx1"/>
                </a:solidFill>
              </a:rPr>
              <a:t>Mantener contacto con amigos o familiares cercanos</a:t>
            </a:r>
          </a:p>
          <a:p>
            <a:pPr marL="571500" indent="-571500"/>
            <a:r>
              <a:rPr lang="es-CO" sz="2000" dirty="0">
                <a:solidFill>
                  <a:schemeClr val="tx1"/>
                </a:solidFill>
              </a:rPr>
              <a:t>Evitar el consumo de tabaco, alcohol cualquier tipo de drogas.</a:t>
            </a:r>
          </a:p>
          <a:p>
            <a:pPr marL="571500" indent="-571500"/>
            <a:r>
              <a:rPr lang="es-CO" sz="2000" dirty="0">
                <a:solidFill>
                  <a:schemeClr val="tx1"/>
                </a:solidFill>
              </a:rPr>
              <a:t>Buscar apoyo no solo a nivel personal sino familiar. </a:t>
            </a:r>
          </a:p>
        </p:txBody>
      </p:sp>
      <p:pic>
        <p:nvPicPr>
          <p:cNvPr id="3" name="Picture 2" descr="Aprendizaje social: qué es y su aplicación en el entorno 2.0 - LeadsFac.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082" y="2686767"/>
            <a:ext cx="3565158" cy="251288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13384" y="494591"/>
            <a:ext cx="6301725"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Recomendaciones</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8657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494986" y="1975250"/>
            <a:ext cx="6096000" cy="3139321"/>
          </a:xfrm>
          <a:prstGeom prst="rect">
            <a:avLst/>
          </a:prstGeom>
        </p:spPr>
        <p:txBody>
          <a:bodyPr>
            <a:spAutoFit/>
          </a:bodyPr>
          <a:lstStyle/>
          <a:p>
            <a:pPr marL="285750" indent="-285750" algn="just">
              <a:buFont typeface="Arial" panose="020B0604020202020204" pitchFamily="34" charset="0"/>
              <a:buChar char="•"/>
            </a:pPr>
            <a:r>
              <a:rPr lang="es-CO" dirty="0"/>
              <a:t>Establezca horarios flexibles para los trabajadores que estén directamente o tengan familiares afectados. </a:t>
            </a:r>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r>
              <a:rPr lang="es-CO" dirty="0"/>
              <a:t>Asegúrese de brindar tiempo para que los colegas se den apoyo social entre ello.</a:t>
            </a:r>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r>
              <a:rPr lang="es-CO" dirty="0"/>
              <a:t>Brinde orientación a las personas que prestan el primer nivel de respuesta acerca de la manera de prestar apoyo emocional y práctico básico a las personas afectadas.</a:t>
            </a:r>
          </a:p>
          <a:p>
            <a:pPr algn="just"/>
            <a:endParaRPr lang="es-CO" dirty="0"/>
          </a:p>
        </p:txBody>
      </p:sp>
      <p:sp>
        <p:nvSpPr>
          <p:cNvPr id="3" name="Rectángulo 2"/>
          <p:cNvSpPr/>
          <p:nvPr/>
        </p:nvSpPr>
        <p:spPr>
          <a:xfrm>
            <a:off x="492126" y="481713"/>
            <a:ext cx="6494086" cy="923330"/>
          </a:xfrm>
          <a:prstGeom prst="rect">
            <a:avLst/>
          </a:prstGeom>
          <a:noFill/>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rPr>
              <a:t>Lideres de equipo. </a:t>
            </a:r>
          </a:p>
        </p:txBody>
      </p:sp>
      <p:pic>
        <p:nvPicPr>
          <p:cNvPr id="4" name="Picture 6" descr="Rasgos de liderazgo en tiempos de pandemia - New Medical Econom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13" y="1975249"/>
            <a:ext cx="5465782" cy="313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809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92126" y="2287717"/>
            <a:ext cx="6096000" cy="2308324"/>
          </a:xfrm>
          <a:prstGeom prst="rect">
            <a:avLst/>
          </a:prstGeom>
        </p:spPr>
        <p:txBody>
          <a:bodyPr>
            <a:spAutoFit/>
          </a:bodyPr>
          <a:lstStyle/>
          <a:p>
            <a:pPr marL="285750" indent="-285750">
              <a:buFont typeface="Arial" panose="020B0604020202020204" pitchFamily="34" charset="0"/>
              <a:buChar char="•"/>
            </a:pPr>
            <a:r>
              <a:rPr lang="es-CO" dirty="0"/>
              <a:t>Chequee a su personal en forma regular y comprensiva para verificar su bienestar, promueva que su personal hable con usted si su bienestar mental empeora. </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a:t>Brindar un espacio que permita a los trabajadores expresar sus preocupaciones, hacer preguntas y fomentar el apoyo entre pares.</a:t>
            </a:r>
          </a:p>
        </p:txBody>
      </p:sp>
      <p:sp>
        <p:nvSpPr>
          <p:cNvPr id="3" name="Rectángulo 2"/>
          <p:cNvSpPr/>
          <p:nvPr/>
        </p:nvSpPr>
        <p:spPr>
          <a:xfrm>
            <a:off x="492126" y="481713"/>
            <a:ext cx="6494086" cy="923330"/>
          </a:xfrm>
          <a:prstGeom prst="rect">
            <a:avLst/>
          </a:prstGeom>
          <a:noFill/>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rPr>
              <a:t>Lideres de equipo. </a:t>
            </a:r>
          </a:p>
        </p:txBody>
      </p:sp>
      <p:pic>
        <p:nvPicPr>
          <p:cNvPr id="4" name="Picture 4" descr="Equipo de trabajo empresarial en la conferencia de la reunión de la junta  de la oficina | Vector Prem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172" y="1837117"/>
            <a:ext cx="4947634" cy="320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700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970727" y="2983013"/>
            <a:ext cx="6096000" cy="2031325"/>
          </a:xfrm>
          <a:prstGeom prst="rect">
            <a:avLst/>
          </a:prstGeom>
        </p:spPr>
        <p:txBody>
          <a:bodyPr>
            <a:spAutoFit/>
          </a:bodyPr>
          <a:lstStyle/>
          <a:p>
            <a:r>
              <a:rPr lang="es-CO" dirty="0"/>
              <a:t>Los Grupos de Ayuda Mutua (GAM) son </a:t>
            </a:r>
            <a:r>
              <a:rPr lang="es-CO" b="1" dirty="0"/>
              <a:t>espacios donde distintas personas comparten experiencias de vida relacionadas con un problema</a:t>
            </a:r>
            <a:r>
              <a:rPr lang="es-CO" dirty="0"/>
              <a:t> o dificultad en concreto. Las personas se reúnen y comparten dichas experiencia con la intención de mejorar su situación, aprender colectivamente y brindar apoyo de manera recíproca.</a:t>
            </a:r>
          </a:p>
          <a:p>
            <a:endParaRPr lang="es-CO" dirty="0"/>
          </a:p>
        </p:txBody>
      </p:sp>
      <p:sp>
        <p:nvSpPr>
          <p:cNvPr id="3" name="Rectángulo 2"/>
          <p:cNvSpPr/>
          <p:nvPr/>
        </p:nvSpPr>
        <p:spPr>
          <a:xfrm>
            <a:off x="359674" y="1228687"/>
            <a:ext cx="10802957" cy="1754326"/>
          </a:xfrm>
          <a:prstGeom prst="rect">
            <a:avLst/>
          </a:prstGeom>
          <a:noFill/>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rPr>
              <a:t>Grupos de ayuda mutua (GLAM)</a:t>
            </a:r>
          </a:p>
          <a:p>
            <a:pPr algn="ct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311849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335109" y="1514573"/>
            <a:ext cx="6096000" cy="4524315"/>
          </a:xfrm>
          <a:prstGeom prst="rect">
            <a:avLst/>
          </a:prstGeom>
        </p:spPr>
        <p:txBody>
          <a:bodyPr>
            <a:spAutoFit/>
          </a:bodyPr>
          <a:lstStyle/>
          <a:p>
            <a:pPr marL="457200" indent="-457200">
              <a:buFont typeface="Wingdings" panose="05000000000000000000" pitchFamily="2" charset="2"/>
              <a:buChar char="q"/>
            </a:pPr>
            <a:r>
              <a:rPr lang="es-CO" b="1" dirty="0"/>
              <a:t>FAMILIA</a:t>
            </a:r>
          </a:p>
          <a:p>
            <a:pPr marL="457200" indent="-457200">
              <a:buFont typeface="Wingdings" panose="05000000000000000000" pitchFamily="2" charset="2"/>
              <a:buChar char="q"/>
            </a:pPr>
            <a:endParaRPr lang="es-CO" b="1" dirty="0"/>
          </a:p>
          <a:p>
            <a:pPr marL="457200" indent="-457200">
              <a:buFont typeface="Wingdings" panose="05000000000000000000" pitchFamily="2" charset="2"/>
              <a:buChar char="q"/>
            </a:pPr>
            <a:r>
              <a:rPr lang="es-CO" b="1" dirty="0"/>
              <a:t>PAREJA</a:t>
            </a:r>
          </a:p>
          <a:p>
            <a:pPr marL="457200" indent="-457200">
              <a:buFont typeface="Wingdings" panose="05000000000000000000" pitchFamily="2" charset="2"/>
              <a:buChar char="q"/>
            </a:pPr>
            <a:endParaRPr lang="es-CO" b="1" dirty="0"/>
          </a:p>
          <a:p>
            <a:pPr marL="457200" indent="-457200">
              <a:buFont typeface="Wingdings" panose="05000000000000000000" pitchFamily="2" charset="2"/>
              <a:buChar char="q"/>
            </a:pPr>
            <a:r>
              <a:rPr lang="es-CO" b="1" dirty="0"/>
              <a:t>NUEVOS APREDIZAJES</a:t>
            </a:r>
          </a:p>
          <a:p>
            <a:pPr marL="457200" indent="-457200">
              <a:buFont typeface="Wingdings" panose="05000000000000000000" pitchFamily="2" charset="2"/>
              <a:buChar char="q"/>
            </a:pPr>
            <a:endParaRPr lang="es-CO" b="1" dirty="0"/>
          </a:p>
          <a:p>
            <a:pPr marL="457200" indent="-457200">
              <a:buFont typeface="Wingdings" panose="05000000000000000000" pitchFamily="2" charset="2"/>
              <a:buChar char="q"/>
            </a:pPr>
            <a:r>
              <a:rPr lang="es-CO" b="1" dirty="0"/>
              <a:t>TRABAJO</a:t>
            </a:r>
          </a:p>
          <a:p>
            <a:pPr marL="457200" indent="-457200">
              <a:buFont typeface="Wingdings" panose="05000000000000000000" pitchFamily="2" charset="2"/>
              <a:buChar char="q"/>
            </a:pPr>
            <a:endParaRPr lang="es-CO" b="1" dirty="0"/>
          </a:p>
          <a:p>
            <a:pPr marL="457200" indent="-457200">
              <a:buFont typeface="Wingdings" panose="05000000000000000000" pitchFamily="2" charset="2"/>
              <a:buChar char="q"/>
            </a:pPr>
            <a:r>
              <a:rPr lang="es-CO" b="1" dirty="0"/>
              <a:t>AMIGOS</a:t>
            </a:r>
          </a:p>
          <a:p>
            <a:pPr marL="457200" indent="-457200">
              <a:buFont typeface="Wingdings" panose="05000000000000000000" pitchFamily="2" charset="2"/>
              <a:buChar char="q"/>
            </a:pPr>
            <a:endParaRPr lang="es-CO" b="1" dirty="0"/>
          </a:p>
          <a:p>
            <a:pPr marL="457200" indent="-457200">
              <a:buFont typeface="Wingdings" panose="05000000000000000000" pitchFamily="2" charset="2"/>
              <a:buChar char="q"/>
            </a:pPr>
            <a:r>
              <a:rPr lang="es-CO" b="1" dirty="0"/>
              <a:t>ESPIRITUALIDAD</a:t>
            </a:r>
          </a:p>
          <a:p>
            <a:pPr marL="457200" indent="-457200">
              <a:buFont typeface="Wingdings" panose="05000000000000000000" pitchFamily="2" charset="2"/>
              <a:buChar char="q"/>
            </a:pPr>
            <a:endParaRPr lang="es-CO" b="1" dirty="0"/>
          </a:p>
          <a:p>
            <a:pPr marL="457200" indent="-457200">
              <a:buFont typeface="Wingdings" panose="05000000000000000000" pitchFamily="2" charset="2"/>
              <a:buChar char="q"/>
            </a:pPr>
            <a:r>
              <a:rPr lang="es-CO" b="1" dirty="0"/>
              <a:t>CIUDADNIA</a:t>
            </a:r>
          </a:p>
          <a:p>
            <a:pPr marL="457200" indent="-457200">
              <a:buFont typeface="Wingdings" panose="05000000000000000000" pitchFamily="2" charset="2"/>
              <a:buChar char="q"/>
            </a:pPr>
            <a:endParaRPr lang="es-CO" b="1" dirty="0"/>
          </a:p>
          <a:p>
            <a:pPr marL="457200" indent="-457200">
              <a:buFont typeface="Wingdings" panose="05000000000000000000" pitchFamily="2" charset="2"/>
              <a:buChar char="q"/>
            </a:pPr>
            <a:r>
              <a:rPr lang="es-CO" b="1" dirty="0"/>
              <a:t>OCIO</a:t>
            </a:r>
          </a:p>
          <a:p>
            <a:endParaRPr lang="es-CO" dirty="0"/>
          </a:p>
        </p:txBody>
      </p:sp>
      <p:sp>
        <p:nvSpPr>
          <p:cNvPr id="3" name="Rectángulo 2"/>
          <p:cNvSpPr/>
          <p:nvPr/>
        </p:nvSpPr>
        <p:spPr>
          <a:xfrm>
            <a:off x="3299446" y="378681"/>
            <a:ext cx="6365845" cy="923330"/>
          </a:xfrm>
          <a:prstGeom prst="rect">
            <a:avLst/>
          </a:prstGeom>
          <a:noFill/>
        </p:spPr>
        <p:txBody>
          <a:bodyPr wrap="none" lIns="91440" tIns="45720" rIns="91440" bIns="45720">
            <a:spAutoFit/>
          </a:bodyPr>
          <a:lstStyle/>
          <a:p>
            <a:pPr algn="ctr"/>
            <a:r>
              <a:rPr lang="es-ES" sz="3200" b="1" cap="none" spc="0" dirty="0">
                <a:ln w="22225">
                  <a:solidFill>
                    <a:schemeClr val="accent2"/>
                  </a:solidFill>
                  <a:prstDash val="solid"/>
                </a:ln>
                <a:solidFill>
                  <a:schemeClr val="accent2">
                    <a:lumMod val="40000"/>
                    <a:lumOff val="60000"/>
                  </a:schemeClr>
                </a:solidFill>
                <a:effectLst/>
              </a:rPr>
              <a:t>CLARIFICACIÓN DE VALORES</a:t>
            </a:r>
            <a:r>
              <a:rPr lang="es-ES" sz="5400" b="1" cap="none" spc="0" dirty="0">
                <a:ln w="22225">
                  <a:solidFill>
                    <a:schemeClr val="accent2"/>
                  </a:solidFill>
                  <a:prstDash val="solid"/>
                </a:ln>
                <a:solidFill>
                  <a:schemeClr val="accent2">
                    <a:lumMod val="40000"/>
                    <a:lumOff val="60000"/>
                  </a:schemeClr>
                </a:solidFill>
                <a:effectLst/>
              </a:rPr>
              <a:t>.</a:t>
            </a:r>
          </a:p>
        </p:txBody>
      </p:sp>
      <p:pic>
        <p:nvPicPr>
          <p:cNvPr id="4" name="Picture 14" descr="Lu🌸cía on Twitter: &amp;quot;No hay en el mundo persona más libre que aquella que  puede abrazar lo que ama y soltar lo que le hace daño #FelizViernes Día de  salir con 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781" y="2033232"/>
            <a:ext cx="4459357" cy="316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45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584102" y="2258379"/>
            <a:ext cx="8912180" cy="3416320"/>
          </a:xfrm>
          <a:prstGeom prst="rect">
            <a:avLst/>
          </a:prstGeom>
        </p:spPr>
        <p:txBody>
          <a:bodyPr wrap="square">
            <a:spAutoFit/>
          </a:bodyPr>
          <a:lstStyle/>
          <a:p>
            <a:r>
              <a:rPr lang="es-CO" b="1" dirty="0"/>
              <a:t>¿Qué tanto me importa? </a:t>
            </a:r>
            <a:r>
              <a:rPr lang="es-CO" dirty="0"/>
              <a:t>Responde en una escala de 1 a 10 qué valor tiene para la persona dicha área de ajuste, siendo 1 muy poco y 10 mucho. </a:t>
            </a:r>
          </a:p>
          <a:p>
            <a:endParaRPr lang="es-CO" dirty="0"/>
          </a:p>
          <a:p>
            <a:r>
              <a:rPr lang="es-CO" b="1" dirty="0"/>
              <a:t>¿Qué tanto mis acciones lo demuestran? </a:t>
            </a:r>
            <a:r>
              <a:rPr lang="es-CO" dirty="0"/>
              <a:t>Permite evaluar la coherencia entre el punto anterior y las conductas orientadas a dichos valores, igualmente en una escala del 1 al 10. </a:t>
            </a:r>
          </a:p>
          <a:p>
            <a:endParaRPr lang="es-CO" dirty="0"/>
          </a:p>
          <a:p>
            <a:r>
              <a:rPr lang="es-CO" b="1" dirty="0"/>
              <a:t>Objetivo</a:t>
            </a:r>
            <a:r>
              <a:rPr lang="es-CO" dirty="0"/>
              <a:t>: busca generar consciencia acerca del nivel de tiempo que el profesional invierte en aquello que es significativo para sí mismo, generando disonancia en aquellos aspectos donde no es tan relevante su importancia pero si el tiempo invertido. </a:t>
            </a:r>
          </a:p>
          <a:p>
            <a:endParaRPr lang="es-CO" dirty="0"/>
          </a:p>
        </p:txBody>
      </p:sp>
      <p:sp>
        <p:nvSpPr>
          <p:cNvPr id="3" name="Rectángulo 2"/>
          <p:cNvSpPr/>
          <p:nvPr/>
        </p:nvSpPr>
        <p:spPr>
          <a:xfrm>
            <a:off x="4152030" y="1183714"/>
            <a:ext cx="3553089" cy="369332"/>
          </a:xfrm>
          <a:prstGeom prst="rect">
            <a:avLst/>
          </a:prstGeom>
        </p:spPr>
        <p:txBody>
          <a:bodyPr wrap="none">
            <a:spAutoFit/>
          </a:bodyPr>
          <a:lstStyle/>
          <a:p>
            <a:r>
              <a:rPr lang="es-ES" b="1" cap="none" spc="0" dirty="0">
                <a:ln w="22225">
                  <a:solidFill>
                    <a:schemeClr val="accent2"/>
                  </a:solidFill>
                  <a:prstDash val="solid"/>
                </a:ln>
                <a:solidFill>
                  <a:schemeClr val="accent2">
                    <a:lumMod val="40000"/>
                    <a:lumOff val="60000"/>
                  </a:schemeClr>
                </a:solidFill>
                <a:effectLst/>
              </a:rPr>
              <a:t>CLARIFICACIÓN DE VALORES</a:t>
            </a:r>
            <a:endParaRPr lang="es-CO" dirty="0"/>
          </a:p>
        </p:txBody>
      </p:sp>
    </p:spTree>
    <p:extLst>
      <p:ext uri="{BB962C8B-B14F-4D97-AF65-F5344CB8AC3E}">
        <p14:creationId xmlns:p14="http://schemas.microsoft.com/office/powerpoint/2010/main" val="296369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Esquina doblada 6"/>
          <p:cNvSpPr/>
          <p:nvPr/>
        </p:nvSpPr>
        <p:spPr>
          <a:xfrm>
            <a:off x="2546639" y="1430801"/>
            <a:ext cx="5614115" cy="3575316"/>
          </a:xfrm>
          <a:prstGeom prst="foldedCorne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lnSpc>
                <a:spcPts val="1200"/>
              </a:lnSpc>
              <a:spcAft>
                <a:spcPts val="800"/>
              </a:spcAft>
              <a:buFont typeface="Arial" panose="020B0604020202020204" pitchFamily="34" charset="0"/>
              <a:buChar char="•"/>
            </a:pPr>
            <a:endParaRPr lang="es-CO" sz="1800" dirty="0">
              <a:solidFill>
                <a:schemeClr val="tx1"/>
              </a:solidFill>
              <a:effectLst/>
              <a:latin typeface="Times New Roman" panose="02020603050405020304" pitchFamily="18" charset="0"/>
              <a:ea typeface="Times New Roman" panose="02020603050405020304" pitchFamily="18" charset="0"/>
            </a:endParaRPr>
          </a:p>
          <a:p>
            <a:pPr marL="285750" lvl="0" indent="-285750" algn="just">
              <a:lnSpc>
                <a:spcPts val="1200"/>
              </a:lnSpc>
              <a:spcAft>
                <a:spcPts val="800"/>
              </a:spcAft>
              <a:buFont typeface="Arial" panose="020B0604020202020204" pitchFamily="34" charset="0"/>
              <a:buChar char="•"/>
            </a:pPr>
            <a:r>
              <a:rPr lang="es-CO" dirty="0">
                <a:solidFill>
                  <a:schemeClr val="tx1"/>
                </a:solidFill>
                <a:latin typeface="Times New Roman" panose="02020603050405020304" pitchFamily="18" charset="0"/>
                <a:ea typeface="Times New Roman" panose="02020603050405020304" pitchFamily="18" charset="0"/>
              </a:rPr>
              <a:t>Desarrollo pre test.</a:t>
            </a:r>
          </a:p>
          <a:p>
            <a:pPr marL="285750" lvl="0" indent="-285750" algn="just">
              <a:lnSpc>
                <a:spcPts val="1200"/>
              </a:lnSpc>
              <a:spcAft>
                <a:spcPts val="800"/>
              </a:spcAft>
              <a:buFont typeface="Arial" panose="020B0604020202020204" pitchFamily="34" charset="0"/>
              <a:buChar char="•"/>
            </a:pPr>
            <a:r>
              <a:rPr lang="es-CO" sz="1800" dirty="0">
                <a:solidFill>
                  <a:schemeClr val="tx1"/>
                </a:solidFill>
                <a:effectLst/>
                <a:latin typeface="Times New Roman" panose="02020603050405020304" pitchFamily="18" charset="0"/>
                <a:ea typeface="Times New Roman" panose="02020603050405020304" pitchFamily="18" charset="0"/>
              </a:rPr>
              <a:t>Definición de autocuidado.</a:t>
            </a:r>
            <a:endParaRPr lang="es-CO" sz="1800" dirty="0">
              <a:solidFill>
                <a:schemeClr val="tx1"/>
              </a:solidFill>
              <a:effectLst/>
              <a:latin typeface="Times New Roman" panose="02020603050405020304" pitchFamily="18" charset="0"/>
              <a:ea typeface="Calibri" panose="020F0502020204030204" pitchFamily="34" charset="0"/>
            </a:endParaRPr>
          </a:p>
          <a:p>
            <a:pPr marL="285750" lvl="0" indent="-285750" algn="just">
              <a:lnSpc>
                <a:spcPts val="1200"/>
              </a:lnSpc>
              <a:spcAft>
                <a:spcPts val="800"/>
              </a:spcAft>
              <a:buFont typeface="Arial" panose="020B0604020202020204" pitchFamily="34" charset="0"/>
              <a:buChar char="•"/>
            </a:pPr>
            <a:r>
              <a:rPr lang="es-CO" sz="1800" dirty="0">
                <a:solidFill>
                  <a:schemeClr val="tx1"/>
                </a:solidFill>
                <a:effectLst/>
                <a:latin typeface="Times New Roman" panose="02020603050405020304" pitchFamily="18" charset="0"/>
                <a:ea typeface="Times New Roman" panose="02020603050405020304" pitchFamily="18" charset="0"/>
              </a:rPr>
              <a:t>Importancia del reconocimiento de emociones. </a:t>
            </a:r>
            <a:endParaRPr lang="es-CO" sz="1800" dirty="0">
              <a:solidFill>
                <a:schemeClr val="tx1"/>
              </a:solidFill>
              <a:effectLst/>
              <a:latin typeface="Times New Roman" panose="02020603050405020304" pitchFamily="18" charset="0"/>
              <a:ea typeface="Calibri" panose="020F0502020204030204" pitchFamily="34" charset="0"/>
            </a:endParaRPr>
          </a:p>
          <a:p>
            <a:pPr marL="285750" lvl="0" indent="-285750" algn="just">
              <a:lnSpc>
                <a:spcPts val="1200"/>
              </a:lnSpc>
              <a:spcAft>
                <a:spcPts val="800"/>
              </a:spcAft>
              <a:buFont typeface="Arial" panose="020B0604020202020204" pitchFamily="34" charset="0"/>
              <a:buChar char="•"/>
            </a:pPr>
            <a:r>
              <a:rPr lang="es-CO" sz="1800" dirty="0">
                <a:solidFill>
                  <a:schemeClr val="tx1"/>
                </a:solidFill>
                <a:effectLst/>
                <a:latin typeface="Times New Roman" panose="02020603050405020304" pitchFamily="18" charset="0"/>
                <a:ea typeface="Times New Roman" panose="02020603050405020304" pitchFamily="18" charset="0"/>
              </a:rPr>
              <a:t>Factores de estrés. </a:t>
            </a:r>
            <a:endParaRPr lang="es-CO" sz="1800" dirty="0">
              <a:solidFill>
                <a:schemeClr val="tx1"/>
              </a:solidFill>
              <a:effectLst/>
              <a:latin typeface="Times New Roman" panose="02020603050405020304" pitchFamily="18" charset="0"/>
              <a:ea typeface="Calibri" panose="020F0502020204030204" pitchFamily="34" charset="0"/>
            </a:endParaRPr>
          </a:p>
          <a:p>
            <a:pPr marL="285750" lvl="0" indent="-285750" algn="just">
              <a:lnSpc>
                <a:spcPts val="1200"/>
              </a:lnSpc>
              <a:spcAft>
                <a:spcPts val="800"/>
              </a:spcAft>
              <a:buFont typeface="Arial" panose="020B0604020202020204" pitchFamily="34" charset="0"/>
              <a:buChar char="•"/>
            </a:pPr>
            <a:r>
              <a:rPr lang="es-CO" sz="1800" dirty="0">
                <a:solidFill>
                  <a:schemeClr val="tx1"/>
                </a:solidFill>
                <a:effectLst/>
                <a:latin typeface="Times New Roman" panose="02020603050405020304" pitchFamily="18" charset="0"/>
                <a:ea typeface="Times New Roman" panose="02020603050405020304" pitchFamily="18" charset="0"/>
              </a:rPr>
              <a:t>Detección temprana del riesgo.</a:t>
            </a:r>
            <a:endParaRPr lang="es-CO" sz="1800" dirty="0">
              <a:solidFill>
                <a:schemeClr val="tx1"/>
              </a:solidFill>
              <a:effectLst/>
              <a:latin typeface="Times New Roman" panose="02020603050405020304" pitchFamily="18" charset="0"/>
              <a:ea typeface="Calibri" panose="020F0502020204030204" pitchFamily="34" charset="0"/>
            </a:endParaRPr>
          </a:p>
          <a:p>
            <a:pPr marL="285750" lvl="0" indent="-285750" algn="just">
              <a:lnSpc>
                <a:spcPts val="1200"/>
              </a:lnSpc>
              <a:spcAft>
                <a:spcPts val="800"/>
              </a:spcAft>
              <a:buFont typeface="Arial" panose="020B0604020202020204" pitchFamily="34" charset="0"/>
              <a:buChar char="•"/>
            </a:pPr>
            <a:r>
              <a:rPr lang="es-CO" sz="1800" dirty="0">
                <a:solidFill>
                  <a:schemeClr val="tx1"/>
                </a:solidFill>
                <a:effectLst/>
                <a:latin typeface="Times New Roman" panose="02020603050405020304" pitchFamily="18" charset="0"/>
                <a:ea typeface="Times New Roman" panose="02020603050405020304" pitchFamily="18" charset="0"/>
              </a:rPr>
              <a:t>Recomendaciones de autocuidado.</a:t>
            </a:r>
            <a:endParaRPr lang="es-CO" sz="1800" dirty="0">
              <a:solidFill>
                <a:schemeClr val="tx1"/>
              </a:solidFill>
              <a:effectLst/>
              <a:latin typeface="Times New Roman" panose="02020603050405020304" pitchFamily="18" charset="0"/>
              <a:ea typeface="Calibri" panose="020F0502020204030204" pitchFamily="34" charset="0"/>
            </a:endParaRPr>
          </a:p>
          <a:p>
            <a:pPr marL="285750" lvl="0" indent="-285750" algn="just">
              <a:lnSpc>
                <a:spcPts val="1200"/>
              </a:lnSpc>
              <a:spcAft>
                <a:spcPts val="800"/>
              </a:spcAft>
              <a:buFont typeface="Arial" panose="020B0604020202020204" pitchFamily="34" charset="0"/>
              <a:buChar char="•"/>
            </a:pPr>
            <a:r>
              <a:rPr lang="es-CO" sz="1800" dirty="0">
                <a:solidFill>
                  <a:schemeClr val="tx1"/>
                </a:solidFill>
                <a:effectLst/>
                <a:latin typeface="Times New Roman" panose="02020603050405020304" pitchFamily="18" charset="0"/>
                <a:ea typeface="Times New Roman" panose="02020603050405020304" pitchFamily="18" charset="0"/>
              </a:rPr>
              <a:t>Líderes de ayuda.</a:t>
            </a:r>
            <a:endParaRPr lang="es-CO" sz="1800" dirty="0">
              <a:solidFill>
                <a:schemeClr val="tx1"/>
              </a:solidFill>
              <a:effectLst/>
              <a:latin typeface="Times New Roman" panose="02020603050405020304" pitchFamily="18" charset="0"/>
              <a:ea typeface="Calibri" panose="020F0502020204030204" pitchFamily="34" charset="0"/>
            </a:endParaRPr>
          </a:p>
          <a:p>
            <a:pPr marL="285750" lvl="0" indent="-285750" algn="just">
              <a:lnSpc>
                <a:spcPts val="1200"/>
              </a:lnSpc>
              <a:spcAft>
                <a:spcPts val="800"/>
              </a:spcAft>
              <a:buFont typeface="Arial" panose="020B0604020202020204" pitchFamily="34" charset="0"/>
              <a:buChar char="•"/>
            </a:pPr>
            <a:r>
              <a:rPr lang="es-CO" sz="1800" dirty="0">
                <a:solidFill>
                  <a:schemeClr val="tx1"/>
                </a:solidFill>
                <a:effectLst/>
                <a:latin typeface="Times New Roman" panose="02020603050405020304" pitchFamily="18" charset="0"/>
                <a:ea typeface="Times New Roman" panose="02020603050405020304" pitchFamily="18" charset="0"/>
              </a:rPr>
              <a:t>Grupos de ayuda mutua.</a:t>
            </a:r>
          </a:p>
          <a:p>
            <a:pPr marL="285750" lvl="0" indent="-285750" algn="just">
              <a:lnSpc>
                <a:spcPts val="1200"/>
              </a:lnSpc>
              <a:spcAft>
                <a:spcPts val="800"/>
              </a:spcAft>
              <a:buFont typeface="Arial" panose="020B0604020202020204" pitchFamily="34" charset="0"/>
              <a:buChar char="•"/>
            </a:pPr>
            <a:r>
              <a:rPr lang="es-CO" dirty="0">
                <a:solidFill>
                  <a:schemeClr val="tx1"/>
                </a:solidFill>
                <a:latin typeface="Times New Roman" panose="02020603050405020304" pitchFamily="18" charset="0"/>
                <a:ea typeface="Calibri" panose="020F0502020204030204" pitchFamily="34" charset="0"/>
              </a:rPr>
              <a:t>Desarrollo Post test</a:t>
            </a:r>
            <a:endParaRPr lang="es-CO" sz="1800" dirty="0">
              <a:solidFill>
                <a:schemeClr val="tx1"/>
              </a:solidFill>
              <a:effectLst/>
              <a:latin typeface="Times New Roman" panose="02020603050405020304" pitchFamily="18" charset="0"/>
              <a:ea typeface="Calibri" panose="020F0502020204030204" pitchFamily="34" charset="0"/>
            </a:endParaRPr>
          </a:p>
          <a:p>
            <a:r>
              <a:rPr lang="es-CO" sz="2000" dirty="0">
                <a:solidFill>
                  <a:schemeClr val="tx1"/>
                </a:solidFill>
              </a:rPr>
              <a:t> </a:t>
            </a:r>
          </a:p>
          <a:p>
            <a:pPr algn="ctr"/>
            <a:endParaRPr lang="es-CO" dirty="0"/>
          </a:p>
        </p:txBody>
      </p:sp>
      <p:sp>
        <p:nvSpPr>
          <p:cNvPr id="2" name="Rectángulo 1"/>
          <p:cNvSpPr/>
          <p:nvPr/>
        </p:nvSpPr>
        <p:spPr>
          <a:xfrm>
            <a:off x="4656817" y="507471"/>
            <a:ext cx="2723823" cy="923330"/>
          </a:xfrm>
          <a:prstGeom prst="rect">
            <a:avLst/>
          </a:prstGeom>
          <a:noFill/>
        </p:spPr>
        <p:txBody>
          <a:bodyPr wrap="none" lIns="91440" tIns="45720" rIns="91440" bIns="45720">
            <a:spAutoFit/>
          </a:bodyPr>
          <a:lstStyle/>
          <a:p>
            <a:pPr algn="ctr"/>
            <a:r>
              <a:rPr lang="es-CO" sz="5400" b="1" cap="none" spc="0" dirty="0">
                <a:ln w="22225">
                  <a:solidFill>
                    <a:schemeClr val="accent2"/>
                  </a:solidFill>
                  <a:prstDash val="solid"/>
                </a:ln>
                <a:solidFill>
                  <a:schemeClr val="accent2">
                    <a:lumMod val="40000"/>
                    <a:lumOff val="60000"/>
                  </a:schemeClr>
                </a:solidFill>
                <a:effectLst/>
              </a:rPr>
              <a:t>Agenda</a:t>
            </a:r>
          </a:p>
        </p:txBody>
      </p:sp>
    </p:spTree>
    <p:extLst>
      <p:ext uri="{BB962C8B-B14F-4D97-AF65-F5344CB8AC3E}">
        <p14:creationId xmlns:p14="http://schemas.microsoft.com/office/powerpoint/2010/main" val="143529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68DB435D-21E9-4CD1-BCF9-3887C50CDB12}"/>
              </a:ext>
            </a:extLst>
          </p:cNvPr>
          <p:cNvSpPr/>
          <p:nvPr/>
        </p:nvSpPr>
        <p:spPr>
          <a:xfrm>
            <a:off x="946150" y="1897063"/>
            <a:ext cx="3217863" cy="32162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 name="Rectángulo 1"/>
          <p:cNvSpPr/>
          <p:nvPr/>
        </p:nvSpPr>
        <p:spPr>
          <a:xfrm>
            <a:off x="4845129" y="1222693"/>
            <a:ext cx="6096000" cy="2677656"/>
          </a:xfrm>
          <a:prstGeom prst="rect">
            <a:avLst/>
          </a:prstGeom>
        </p:spPr>
        <p:txBody>
          <a:bodyPr>
            <a:spAutoFit/>
          </a:bodyPr>
          <a:lstStyle/>
          <a:p>
            <a:r>
              <a:rPr lang="es-CO" sz="2400" dirty="0"/>
              <a:t>El autocuidado es considerado por la OMS como: "la capacidad de las personas, las familias y las comunidades para promover la salud, prevenir enfermedades, mantener la salud y hacer frente a las enfermedades y discapacidades con o sin el apoyo de un proveedor de atención médica".</a:t>
            </a:r>
          </a:p>
        </p:txBody>
      </p:sp>
      <p:pic>
        <p:nvPicPr>
          <p:cNvPr id="9" name="Picture 2" descr="Autocuidado: o que é, como praticar e benefícios na pandemia | Vida  Saudável | Conteúdos produzidos pelo Hospital Israelita Albert Einst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871" y="2369713"/>
            <a:ext cx="2608419" cy="23417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68DB435D-21E9-4CD1-BCF9-3887C50CDB12}"/>
              </a:ext>
            </a:extLst>
          </p:cNvPr>
          <p:cNvSpPr/>
          <p:nvPr/>
        </p:nvSpPr>
        <p:spPr>
          <a:xfrm>
            <a:off x="7947191" y="1628753"/>
            <a:ext cx="3217863" cy="32162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 name="Rectángulo 1"/>
          <p:cNvSpPr/>
          <p:nvPr/>
        </p:nvSpPr>
        <p:spPr>
          <a:xfrm>
            <a:off x="351267" y="1678122"/>
            <a:ext cx="7092721" cy="3785652"/>
          </a:xfrm>
          <a:prstGeom prst="rect">
            <a:avLst/>
          </a:prstGeom>
        </p:spPr>
        <p:txBody>
          <a:bodyPr wrap="square">
            <a:spAutoFit/>
          </a:bodyPr>
          <a:lstStyle/>
          <a:p>
            <a:pPr algn="just"/>
            <a:r>
              <a:rPr lang="es-CO" sz="2000" dirty="0"/>
              <a:t>“Sentirse bajo presión es algo que usted, colegas o familiares  probablemente experimentan a diario. </a:t>
            </a:r>
          </a:p>
          <a:p>
            <a:pPr algn="just"/>
            <a:endParaRPr lang="es-CO" sz="2000" dirty="0"/>
          </a:p>
          <a:p>
            <a:pPr algn="just"/>
            <a:r>
              <a:rPr lang="es-CO" sz="2000" dirty="0"/>
              <a:t>El estrés que nos suele acompañar por situaciones diverso no determina la persona que es usted, ni de las capacidades que tiene”.</a:t>
            </a:r>
          </a:p>
          <a:p>
            <a:pPr algn="just"/>
            <a:endParaRPr lang="es-CO" sz="2000" dirty="0"/>
          </a:p>
          <a:p>
            <a:pPr algn="just"/>
            <a:endParaRPr lang="es-CO" sz="2000" dirty="0"/>
          </a:p>
          <a:p>
            <a:pPr algn="just"/>
            <a:endParaRPr lang="es-CO" sz="2000" dirty="0"/>
          </a:p>
          <a:p>
            <a:pPr algn="just"/>
            <a:endParaRPr lang="es-CO" sz="2000" dirty="0"/>
          </a:p>
          <a:p>
            <a:pPr algn="ctr"/>
            <a:r>
              <a:rPr lang="es-CO" sz="2000" dirty="0"/>
              <a:t>“</a:t>
            </a:r>
            <a:r>
              <a:rPr lang="es-CO" sz="2000" b="1" dirty="0"/>
              <a:t>Atender su salud mental y su bienestar psicosocial es tan importante como cuidar su salud física</a:t>
            </a:r>
            <a:r>
              <a:rPr lang="es-CO" sz="2000" dirty="0"/>
              <a:t>”.</a:t>
            </a:r>
          </a:p>
        </p:txBody>
      </p:sp>
      <p:pic>
        <p:nvPicPr>
          <p:cNvPr id="6" name="Picture 2" descr="Salud Mental - Banco de fotos e imágenes de stock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5203" y="1820214"/>
            <a:ext cx="2781837" cy="28333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467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8" descr="Los servicios de un detective privado | ADy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312" y="2420443"/>
            <a:ext cx="3991408" cy="3523797"/>
          </a:xfrm>
          <a:prstGeom prst="rect">
            <a:avLst/>
          </a:prstGeom>
          <a:noFill/>
          <a:extLst>
            <a:ext uri="{909E8E84-426E-40DD-AFC4-6F175D3DCCD1}">
              <a14:hiddenFill xmlns:a14="http://schemas.microsoft.com/office/drawing/2010/main">
                <a:solidFill>
                  <a:srgbClr val="FFFFFF"/>
                </a:solidFill>
              </a14:hiddenFill>
            </a:ext>
          </a:extLst>
        </p:spPr>
      </p:pic>
      <p:sp>
        <p:nvSpPr>
          <p:cNvPr id="7" name="Almacenamiento de acceso secuencial 6"/>
          <p:cNvSpPr/>
          <p:nvPr/>
        </p:nvSpPr>
        <p:spPr>
          <a:xfrm>
            <a:off x="419638" y="3675272"/>
            <a:ext cx="3810000" cy="943658"/>
          </a:xfrm>
          <a:prstGeom prst="flowChartMagneticTap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tx1"/>
                </a:solidFill>
              </a:rPr>
              <a:t>EMOCIONES</a:t>
            </a:r>
            <a:r>
              <a:rPr lang="es-CO" dirty="0"/>
              <a:t> </a:t>
            </a:r>
          </a:p>
        </p:txBody>
      </p:sp>
      <p:sp>
        <p:nvSpPr>
          <p:cNvPr id="8" name="Almacenamiento de acceso secuencial 7"/>
          <p:cNvSpPr/>
          <p:nvPr/>
        </p:nvSpPr>
        <p:spPr>
          <a:xfrm>
            <a:off x="2505337" y="1097363"/>
            <a:ext cx="4604197" cy="995978"/>
          </a:xfrm>
          <a:prstGeom prst="flowChartMagneticTap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tx1"/>
                </a:solidFill>
              </a:rPr>
              <a:t>PENSAMIENTOS</a:t>
            </a:r>
            <a:r>
              <a:rPr lang="es-CO" sz="2400" b="1" dirty="0">
                <a:solidFill>
                  <a:schemeClr val="tx1"/>
                </a:solidFill>
              </a:rPr>
              <a:t>  </a:t>
            </a:r>
          </a:p>
        </p:txBody>
      </p:sp>
      <p:sp>
        <p:nvSpPr>
          <p:cNvPr id="9" name="Almacenamiento de acceso secuencial 8"/>
          <p:cNvSpPr/>
          <p:nvPr/>
        </p:nvSpPr>
        <p:spPr>
          <a:xfrm flipH="1">
            <a:off x="7485720" y="3812250"/>
            <a:ext cx="4181341" cy="978898"/>
          </a:xfrm>
          <a:prstGeom prst="flowChartMagneticTap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tx1"/>
                </a:solidFill>
              </a:rPr>
              <a:t>COMPORTAMIENTOS</a:t>
            </a:r>
            <a:r>
              <a:rPr lang="es-CO" sz="3600" dirty="0"/>
              <a:t>. </a:t>
            </a:r>
          </a:p>
        </p:txBody>
      </p:sp>
    </p:spTree>
    <p:extLst>
      <p:ext uri="{BB962C8B-B14F-4D97-AF65-F5344CB8AC3E}">
        <p14:creationId xmlns:p14="http://schemas.microsoft.com/office/powerpoint/2010/main" val="2099470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Esquina doblada 6"/>
          <p:cNvSpPr/>
          <p:nvPr/>
        </p:nvSpPr>
        <p:spPr>
          <a:xfrm>
            <a:off x="503350" y="2067816"/>
            <a:ext cx="5614115" cy="3154234"/>
          </a:xfrm>
          <a:prstGeom prst="foldedCorne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000" dirty="0">
                <a:solidFill>
                  <a:schemeClr val="tx1"/>
                </a:solidFill>
              </a:rPr>
              <a:t>Falta de tiempo</a:t>
            </a:r>
          </a:p>
          <a:p>
            <a:endParaRPr lang="es-CO" sz="2000" dirty="0">
              <a:solidFill>
                <a:schemeClr val="tx1"/>
              </a:solidFill>
            </a:endParaRPr>
          </a:p>
          <a:p>
            <a:r>
              <a:rPr lang="es-CO" sz="2000" dirty="0">
                <a:solidFill>
                  <a:schemeClr val="tx1"/>
                </a:solidFill>
              </a:rPr>
              <a:t>Exceso de exigencias y presiones laborales. </a:t>
            </a:r>
          </a:p>
          <a:p>
            <a:endParaRPr lang="es-CO" sz="2000" dirty="0">
              <a:solidFill>
                <a:schemeClr val="tx1"/>
              </a:solidFill>
            </a:endParaRPr>
          </a:p>
          <a:p>
            <a:r>
              <a:rPr lang="es-CO" sz="2000" dirty="0">
                <a:solidFill>
                  <a:schemeClr val="tx1"/>
                </a:solidFill>
              </a:rPr>
              <a:t>Jornadas de trabajo muy largas o fuera del horario normal. </a:t>
            </a:r>
          </a:p>
          <a:p>
            <a:endParaRPr lang="es-CO" sz="2000" dirty="0">
              <a:solidFill>
                <a:schemeClr val="tx1"/>
              </a:solidFill>
            </a:endParaRPr>
          </a:p>
          <a:p>
            <a:r>
              <a:rPr lang="es-CO" sz="2000" dirty="0">
                <a:solidFill>
                  <a:schemeClr val="tx1"/>
                </a:solidFill>
              </a:rPr>
              <a:t>Falta de participación en la toma de decisiones. </a:t>
            </a:r>
          </a:p>
          <a:p>
            <a:pPr algn="ctr"/>
            <a:endParaRPr lang="es-CO" dirty="0"/>
          </a:p>
        </p:txBody>
      </p:sp>
      <p:sp>
        <p:nvSpPr>
          <p:cNvPr id="8" name="Esquina doblada 7"/>
          <p:cNvSpPr/>
          <p:nvPr/>
        </p:nvSpPr>
        <p:spPr>
          <a:xfrm>
            <a:off x="6858000" y="1918952"/>
            <a:ext cx="4618383" cy="3303097"/>
          </a:xfrm>
          <a:prstGeom prst="foldedCorne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2000" dirty="0">
              <a:solidFill>
                <a:schemeClr val="tx1"/>
              </a:solidFill>
            </a:endParaRPr>
          </a:p>
          <a:p>
            <a:endParaRPr lang="es-CO" sz="2000" dirty="0">
              <a:solidFill>
                <a:schemeClr val="tx1"/>
              </a:solidFill>
            </a:endParaRPr>
          </a:p>
          <a:p>
            <a:r>
              <a:rPr lang="es-CO" sz="2000" dirty="0">
                <a:solidFill>
                  <a:schemeClr val="tx1"/>
                </a:solidFill>
              </a:rPr>
              <a:t>Actividad poco valorada. </a:t>
            </a:r>
          </a:p>
          <a:p>
            <a:endParaRPr lang="es-CO" sz="2000" dirty="0">
              <a:solidFill>
                <a:schemeClr val="tx1"/>
              </a:solidFill>
            </a:endParaRPr>
          </a:p>
          <a:p>
            <a:r>
              <a:rPr lang="es-CO" sz="2000" dirty="0">
                <a:solidFill>
                  <a:schemeClr val="tx1"/>
                </a:solidFill>
              </a:rPr>
              <a:t>Falta de apoyo en el trabajo por dificultades familiares. </a:t>
            </a:r>
          </a:p>
          <a:p>
            <a:endParaRPr lang="es-CO" sz="2000" dirty="0">
              <a:solidFill>
                <a:schemeClr val="tx1"/>
              </a:solidFill>
            </a:endParaRPr>
          </a:p>
          <a:p>
            <a:r>
              <a:rPr lang="es-CO" sz="2000" dirty="0">
                <a:solidFill>
                  <a:schemeClr val="tx1"/>
                </a:solidFill>
              </a:rPr>
              <a:t>Discusiones con compañeros a nivel laboral o problemáticas familiares.</a:t>
            </a:r>
          </a:p>
          <a:p>
            <a:endParaRPr lang="es-CO" sz="2000" dirty="0">
              <a:solidFill>
                <a:schemeClr val="tx1"/>
              </a:solidFill>
            </a:endParaRPr>
          </a:p>
          <a:p>
            <a:r>
              <a:rPr lang="es-CO" sz="2000" dirty="0">
                <a:solidFill>
                  <a:schemeClr val="tx1"/>
                </a:solidFill>
              </a:rPr>
              <a:t>Dificultades económicas</a:t>
            </a:r>
            <a:r>
              <a:rPr lang="es-CO" sz="2800" dirty="0">
                <a:solidFill>
                  <a:schemeClr val="tx1"/>
                </a:solidFill>
              </a:rPr>
              <a:t>.</a:t>
            </a:r>
          </a:p>
          <a:p>
            <a:pPr algn="ctr"/>
            <a:endParaRPr lang="es-CO" dirty="0"/>
          </a:p>
        </p:txBody>
      </p:sp>
      <p:sp>
        <p:nvSpPr>
          <p:cNvPr id="2" name="Rectángulo 1"/>
          <p:cNvSpPr/>
          <p:nvPr/>
        </p:nvSpPr>
        <p:spPr>
          <a:xfrm>
            <a:off x="1989130" y="507471"/>
            <a:ext cx="8059194" cy="923330"/>
          </a:xfrm>
          <a:prstGeom prst="rect">
            <a:avLst/>
          </a:prstGeom>
          <a:noFill/>
        </p:spPr>
        <p:txBody>
          <a:bodyPr wrap="none" lIns="91440" tIns="45720" rIns="91440" bIns="45720">
            <a:spAutoFit/>
          </a:bodyPr>
          <a:lstStyle/>
          <a:p>
            <a:pPr algn="ctr"/>
            <a:r>
              <a:rPr lang="es-CO" sz="5400" b="1" cap="none" spc="0" dirty="0">
                <a:ln w="22225">
                  <a:solidFill>
                    <a:schemeClr val="accent2"/>
                  </a:solidFill>
                  <a:prstDash val="solid"/>
                </a:ln>
                <a:solidFill>
                  <a:schemeClr val="accent2">
                    <a:lumMod val="40000"/>
                    <a:lumOff val="60000"/>
                  </a:schemeClr>
                </a:solidFill>
                <a:effectLst/>
              </a:rPr>
              <a:t>FACTORES DE ESTRÉS</a:t>
            </a:r>
          </a:p>
        </p:txBody>
      </p:sp>
    </p:spTree>
    <p:extLst>
      <p:ext uri="{BB962C8B-B14F-4D97-AF65-F5344CB8AC3E}">
        <p14:creationId xmlns:p14="http://schemas.microsoft.com/office/powerpoint/2010/main" val="34660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Elipse 6"/>
          <p:cNvSpPr/>
          <p:nvPr/>
        </p:nvSpPr>
        <p:spPr>
          <a:xfrm>
            <a:off x="450761" y="1760649"/>
            <a:ext cx="3358400" cy="1625421"/>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tx1"/>
                </a:solidFill>
              </a:rPr>
              <a:t>ALTERACIONES EN EL ESTADO DE ANIMO</a:t>
            </a:r>
          </a:p>
        </p:txBody>
      </p:sp>
      <p:sp>
        <p:nvSpPr>
          <p:cNvPr id="8" name="Rectángulo 7"/>
          <p:cNvSpPr/>
          <p:nvPr/>
        </p:nvSpPr>
        <p:spPr>
          <a:xfrm>
            <a:off x="4760890" y="1587858"/>
            <a:ext cx="5022574" cy="1798212"/>
          </a:xfrm>
          <a:prstGeom prst="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tx1"/>
                </a:solidFill>
              </a:rPr>
              <a:t>*Se siente con poca energía, con cansancio o fatiga. *Cambios en el apetito y el sueño. *Preocupación, tristeza, irritabilidad excesiva que no desaparece *Pérdida de interés y disfrute en actividades</a:t>
            </a:r>
          </a:p>
        </p:txBody>
      </p:sp>
      <p:sp>
        <p:nvSpPr>
          <p:cNvPr id="9" name="Elipse 8"/>
          <p:cNvSpPr/>
          <p:nvPr/>
        </p:nvSpPr>
        <p:spPr>
          <a:xfrm>
            <a:off x="759854" y="4585655"/>
            <a:ext cx="3412901" cy="98886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tx1"/>
                </a:solidFill>
              </a:rPr>
              <a:t>COMPORTAMIENTO Y PENSAMIENTOS </a:t>
            </a:r>
          </a:p>
        </p:txBody>
      </p:sp>
      <p:sp>
        <p:nvSpPr>
          <p:cNvPr id="10" name="Rectángulo 9"/>
          <p:cNvSpPr/>
          <p:nvPr/>
        </p:nvSpPr>
        <p:spPr>
          <a:xfrm>
            <a:off x="4643906" y="4043966"/>
            <a:ext cx="6689501" cy="176333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tx1"/>
                </a:solidFill>
              </a:rPr>
              <a:t>Escuchar o ver cosas que nadie más puede ver o escuchar * Comportamiento inusual o extraño *Creencias o pensamientos extraños o “malas” interpretaciones de la realidad (fuera de contexto en su propia cultura) * Dificultad para trabajar, ir a la escuela, o socializar debido a estos problemas.</a:t>
            </a:r>
          </a:p>
        </p:txBody>
      </p:sp>
      <p:sp>
        <p:nvSpPr>
          <p:cNvPr id="3" name="Rectángulo 2"/>
          <p:cNvSpPr/>
          <p:nvPr/>
        </p:nvSpPr>
        <p:spPr>
          <a:xfrm>
            <a:off x="622954" y="335580"/>
            <a:ext cx="10456710"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Detección temprana del riesgo.</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49847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Elipse 5"/>
          <p:cNvSpPr/>
          <p:nvPr/>
        </p:nvSpPr>
        <p:spPr>
          <a:xfrm>
            <a:off x="638309" y="1664711"/>
            <a:ext cx="3512712" cy="19087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tx1"/>
                </a:solidFill>
              </a:rPr>
              <a:t>FALTA DE MEMORIA Y CONFUSIÓN. </a:t>
            </a:r>
          </a:p>
        </p:txBody>
      </p:sp>
      <p:sp>
        <p:nvSpPr>
          <p:cNvPr id="7" name="Elipse 6"/>
          <p:cNvSpPr/>
          <p:nvPr/>
        </p:nvSpPr>
        <p:spPr>
          <a:xfrm>
            <a:off x="486445" y="4172753"/>
            <a:ext cx="3664576" cy="161361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tx1"/>
                </a:solidFill>
              </a:rPr>
              <a:t>AUTOLESION Y SUICIDIO</a:t>
            </a:r>
          </a:p>
        </p:txBody>
      </p:sp>
      <p:sp>
        <p:nvSpPr>
          <p:cNvPr id="8" name="Rectángulo 7"/>
          <p:cNvSpPr/>
          <p:nvPr/>
        </p:nvSpPr>
        <p:spPr>
          <a:xfrm>
            <a:off x="4567187" y="1955651"/>
            <a:ext cx="6852016" cy="132687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tx1"/>
                </a:solidFill>
              </a:rPr>
              <a:t>Disminución constante en la memoria o conciencia de tiempo, lugar y persona * La persona también puede ser mas fácilmente alterado, mas emocional e irritable. * Dificultad para llevar a cabo en trabajo habitual, las actividades domésticas o sociales. </a:t>
            </a:r>
          </a:p>
        </p:txBody>
      </p:sp>
      <p:sp>
        <p:nvSpPr>
          <p:cNvPr id="9" name="Rectángulo 8"/>
          <p:cNvSpPr/>
          <p:nvPr/>
        </p:nvSpPr>
        <p:spPr>
          <a:xfrm>
            <a:off x="4431674" y="4094149"/>
            <a:ext cx="7123043" cy="177082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tx1"/>
                </a:solidFill>
              </a:rPr>
              <a:t>Pensamientos actuales, plan o acto de autolesión o suicidio * Busque ayuda de inmediato* • Antecedentes de pensamientos, plan o acto de autolesión o suicidio • Señales/marcas de autolesión: cortes y heridas, signos de intoxicación, pérdida de la conciencia * buscar ayuda inmediatamente* • Angustia emocional severa: desesperanza, violencia, agitación</a:t>
            </a:r>
          </a:p>
        </p:txBody>
      </p:sp>
      <p:sp>
        <p:nvSpPr>
          <p:cNvPr id="10" name="Rectángulo 9"/>
          <p:cNvSpPr/>
          <p:nvPr/>
        </p:nvSpPr>
        <p:spPr>
          <a:xfrm>
            <a:off x="622954" y="335580"/>
            <a:ext cx="10456710"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Detección temprana del riesgo.</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539547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2" descr="Las mejores frases de lectura están aquí - Avanc">
            <a:extLst>
              <a:ext uri="{FF2B5EF4-FFF2-40B4-BE49-F238E27FC236}">
                <a16:creationId xmlns:a16="http://schemas.microsoft.com/office/drawing/2014/main" id="{9F4132F2-B1C7-4655-AD6A-A070AA82B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234" y="1631950"/>
            <a:ext cx="3314673" cy="217101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13384" y="494591"/>
            <a:ext cx="6301725"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Recomendaciones</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3" name="CuadroTexto 2"/>
          <p:cNvSpPr txBox="1"/>
          <p:nvPr/>
        </p:nvSpPr>
        <p:spPr>
          <a:xfrm>
            <a:off x="425003" y="1687132"/>
            <a:ext cx="1996225" cy="646331"/>
          </a:xfrm>
          <a:prstGeom prst="rect">
            <a:avLst/>
          </a:prstGeom>
          <a:noFill/>
        </p:spPr>
        <p:txBody>
          <a:bodyPr wrap="square" rtlCol="0">
            <a:spAutoFit/>
          </a:bodyPr>
          <a:lstStyle/>
          <a:p>
            <a:r>
              <a:rPr lang="es-CO" dirty="0"/>
              <a:t>Tiempo de lectura.</a:t>
            </a:r>
          </a:p>
        </p:txBody>
      </p:sp>
      <p:sp>
        <p:nvSpPr>
          <p:cNvPr id="8" name="Elipse 7">
            <a:extLst>
              <a:ext uri="{FF2B5EF4-FFF2-40B4-BE49-F238E27FC236}">
                <a16:creationId xmlns:a16="http://schemas.microsoft.com/office/drawing/2014/main" id="{8BB17BD3-4F86-4E84-8EC6-EBD12B034F38}"/>
              </a:ext>
            </a:extLst>
          </p:cNvPr>
          <p:cNvSpPr/>
          <p:nvPr/>
        </p:nvSpPr>
        <p:spPr>
          <a:xfrm>
            <a:off x="4098344" y="3173961"/>
            <a:ext cx="3093155" cy="1258005"/>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7030A0"/>
                </a:solidFill>
              </a:rPr>
              <a:t>Mejorar hábitos de vida</a:t>
            </a:r>
            <a:endParaRPr lang="es-CO" dirty="0">
              <a:solidFill>
                <a:srgbClr val="7030A0"/>
              </a:solidFill>
            </a:endParaRPr>
          </a:p>
        </p:txBody>
      </p:sp>
      <p:pic>
        <p:nvPicPr>
          <p:cNvPr id="9" name="Picture 4" descr="A qué se le conoce como espacio vital? - Cuida tu salud con Diane Pérez">
            <a:extLst>
              <a:ext uri="{FF2B5EF4-FFF2-40B4-BE49-F238E27FC236}">
                <a16:creationId xmlns:a16="http://schemas.microsoft.com/office/drawing/2014/main" id="{1EF8D952-5598-4949-85DD-29AD32B04B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4049" y="1631949"/>
            <a:ext cx="2658881" cy="2100086"/>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4DCFD1F6-4BFC-47E9-8011-A080EFFDD736}"/>
              </a:ext>
            </a:extLst>
          </p:cNvPr>
          <p:cNvSpPr txBox="1"/>
          <p:nvPr/>
        </p:nvSpPr>
        <p:spPr>
          <a:xfrm>
            <a:off x="10173969" y="1094755"/>
            <a:ext cx="1603022" cy="646331"/>
          </a:xfrm>
          <a:prstGeom prst="rect">
            <a:avLst/>
          </a:prstGeom>
          <a:noFill/>
        </p:spPr>
        <p:txBody>
          <a:bodyPr wrap="square" rtlCol="0">
            <a:spAutoFit/>
          </a:bodyPr>
          <a:lstStyle/>
          <a:p>
            <a:r>
              <a:rPr lang="es-ES" dirty="0"/>
              <a:t>Espacios personales </a:t>
            </a:r>
            <a:endParaRPr lang="es-CO" dirty="0"/>
          </a:p>
        </p:txBody>
      </p:sp>
      <p:pic>
        <p:nvPicPr>
          <p:cNvPr id="11" name="Picture 6" descr="Por qué es importante aceptar la ayuda de los demás ‣ Guía de THANC">
            <a:extLst>
              <a:ext uri="{FF2B5EF4-FFF2-40B4-BE49-F238E27FC236}">
                <a16:creationId xmlns:a16="http://schemas.microsoft.com/office/drawing/2014/main" id="{C5E0443B-554D-4601-90AE-79D00B2EFE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6586" y="4072175"/>
            <a:ext cx="2793788" cy="206947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25003" y="4089503"/>
            <a:ext cx="1995172" cy="923330"/>
          </a:xfrm>
          <a:prstGeom prst="rect">
            <a:avLst/>
          </a:prstGeom>
          <a:noFill/>
        </p:spPr>
        <p:txBody>
          <a:bodyPr wrap="square" rtlCol="0">
            <a:spAutoFit/>
          </a:bodyPr>
          <a:lstStyle/>
          <a:p>
            <a:r>
              <a:rPr lang="es-CO" dirty="0"/>
              <a:t>Grupos de ayuda mutua.</a:t>
            </a:r>
          </a:p>
          <a:p>
            <a:endParaRPr lang="es-CO" dirty="0"/>
          </a:p>
        </p:txBody>
      </p:sp>
      <p:pic>
        <p:nvPicPr>
          <p:cNvPr id="13" name="Picture 8" descr="Qué es Comunicación? » Su Definición y Significado [2021]">
            <a:extLst>
              <a:ext uri="{FF2B5EF4-FFF2-40B4-BE49-F238E27FC236}">
                <a16:creationId xmlns:a16="http://schemas.microsoft.com/office/drawing/2014/main" id="{1FB45523-8CB4-40D8-9799-8F85C876808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6135" y="4484237"/>
            <a:ext cx="2362906" cy="165741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9684913" y="4269229"/>
            <a:ext cx="1764405" cy="369332"/>
          </a:xfrm>
          <a:prstGeom prst="rect">
            <a:avLst/>
          </a:prstGeom>
          <a:noFill/>
        </p:spPr>
        <p:txBody>
          <a:bodyPr wrap="square" rtlCol="0">
            <a:spAutoFit/>
          </a:bodyPr>
          <a:lstStyle/>
          <a:p>
            <a:r>
              <a:rPr lang="es-CO" dirty="0"/>
              <a:t>Comunicación.</a:t>
            </a:r>
          </a:p>
        </p:txBody>
      </p:sp>
    </p:spTree>
    <p:extLst>
      <p:ext uri="{BB962C8B-B14F-4D97-AF65-F5344CB8AC3E}">
        <p14:creationId xmlns:p14="http://schemas.microsoft.com/office/powerpoint/2010/main" val="24838102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2465</TotalTime>
  <Words>808</Words>
  <Application>Microsoft Office PowerPoint</Application>
  <PresentationFormat>Panorámica</PresentationFormat>
  <Paragraphs>101</Paragraphs>
  <Slides>16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Calibri</vt:lpstr>
      <vt:lpstr>Calibri Light</vt:lpstr>
      <vt:lpstr>Century Gothic</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Yataro D1</dc:creator>
  <cp:lastModifiedBy>andrea becerra parra</cp:lastModifiedBy>
  <cp:revision>284</cp:revision>
  <dcterms:created xsi:type="dcterms:W3CDTF">2016-03-08T12:45:40Z</dcterms:created>
  <dcterms:modified xsi:type="dcterms:W3CDTF">2022-02-23T20:31:50Z</dcterms:modified>
</cp:coreProperties>
</file>