
<file path=[Content_Types].xml><?xml version="1.0" encoding="utf-8"?>
<Types xmlns="http://schemas.openxmlformats.org/package/2006/content-types"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image19.jpg" ContentType="image/jpeg"/>
  <Override PartName="/ppt/media/image20.jpg" ContentType="image/jpeg"/>
  <Override PartName="/ppt/media/image21.jpg" ContentType="image/jpeg"/>
  <Override PartName="/ppt/media/image25.jpg" ContentType="image/jpe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86" r:id="rId3"/>
    <p:sldId id="260" r:id="rId4"/>
    <p:sldId id="261" r:id="rId5"/>
    <p:sldId id="262" r:id="rId6"/>
    <p:sldId id="263" r:id="rId7"/>
    <p:sldId id="267" r:id="rId8"/>
    <p:sldId id="266" r:id="rId9"/>
    <p:sldId id="265" r:id="rId10"/>
    <p:sldId id="264" r:id="rId11"/>
    <p:sldId id="268" r:id="rId12"/>
    <p:sldId id="269" r:id="rId13"/>
    <p:sldId id="270" r:id="rId14"/>
    <p:sldId id="273" r:id="rId15"/>
    <p:sldId id="274" r:id="rId16"/>
    <p:sldId id="275" r:id="rId17"/>
  </p:sldIdLst>
  <p:sldSz cx="12192000" cy="6858000"/>
  <p:notesSz cx="6858000" cy="9144000"/>
  <p:defaultTextStyle>
    <a:defPPr>
      <a:defRPr lang="es-CO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83">
          <p15:clr>
            <a:srgbClr val="A4A3A4"/>
          </p15:clr>
        </p15:guide>
        <p15:guide id="2" pos="31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CDEA"/>
    <a:srgbClr val="00A1E7"/>
    <a:srgbClr val="003E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9" autoAdjust="0"/>
    <p:restoredTop sz="94660"/>
  </p:normalViewPr>
  <p:slideViewPr>
    <p:cSldViewPr snapToGrid="0">
      <p:cViewPr varScale="1">
        <p:scale>
          <a:sx n="85" d="100"/>
          <a:sy n="85" d="100"/>
        </p:scale>
        <p:origin x="138" y="84"/>
      </p:cViewPr>
      <p:guideLst>
        <p:guide orient="horz" pos="2183"/>
        <p:guide pos="318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-487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5581DA-1EA9-4942-9003-9F5C431325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37DA0F-AF7F-420A-A8F4-A937983A3186}" type="datetimeFigureOut">
              <a:rPr lang="es-CO"/>
              <a:pPr>
                <a:defRPr/>
              </a:pPr>
              <a:t>1/03/2022</a:t>
            </a:fld>
            <a:endParaRPr lang="es-CO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C1522E1-E9EA-4E48-8D78-A7A2A2AC6C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3931321-6041-45B7-BDA9-C3F8A397E6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3A061C-49D9-4DF7-89E4-A6C3E2BC6269}" type="slidenum">
              <a:rPr lang="es-CO" altLang="es-CO"/>
              <a:pPr/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9198212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332D5D-0AFE-4A69-B9FE-F71B09FD8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AD2EBE-46B7-4EEC-808F-F94A5131AA11}" type="datetimeFigureOut">
              <a:rPr lang="es-CO"/>
              <a:pPr>
                <a:defRPr/>
              </a:pPr>
              <a:t>1/03/2022</a:t>
            </a:fld>
            <a:endParaRPr lang="es-CO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98016F9-FE8B-40D1-A9F5-07C9AB1860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C7D4058-F9AE-4D19-A9CB-F7810F1334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4C13F5-BF51-4AF4-AF0E-BAE087345404}" type="slidenum">
              <a:rPr lang="es-CO" altLang="es-CO"/>
              <a:pPr/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7760984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AE07F8A-6EB9-4ED6-945A-4867D640CC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B6F920-378F-4659-8483-BEBCA7BC989C}" type="datetimeFigureOut">
              <a:rPr lang="es-CO"/>
              <a:pPr>
                <a:defRPr/>
              </a:pPr>
              <a:t>1/03/2022</a:t>
            </a:fld>
            <a:endParaRPr lang="es-CO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11E4358-C459-4F84-BAF4-B4A73E1695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899ACE8-BD8A-414A-B1A1-C26559D3CD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15AD04-5CDB-43CF-9190-F009DCD50286}" type="slidenum">
              <a:rPr lang="es-CO" altLang="es-CO"/>
              <a:pPr/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1392878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42D8019-F68F-4D0C-8A46-4E676794F5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06C631-8B3A-4B16-ACA9-F2E98FA34BEE}" type="datetimeFigureOut">
              <a:rPr lang="es-CO"/>
              <a:pPr>
                <a:defRPr/>
              </a:pPr>
              <a:t>1/03/2022</a:t>
            </a:fld>
            <a:endParaRPr lang="es-CO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B2DF594-F36F-4AB4-8F77-E313A819A3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986F57A-F884-47D7-850F-80F4235655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4B28E7-2095-4435-BE52-CED834498137}" type="slidenum">
              <a:rPr lang="es-CO" altLang="es-CO"/>
              <a:pPr/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8058803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B22DE10-ED7C-4CFF-846C-42D013EB35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F68300-0241-4101-923F-25A6314A0EAB}" type="datetimeFigureOut">
              <a:rPr lang="es-CO"/>
              <a:pPr>
                <a:defRPr/>
              </a:pPr>
              <a:t>1/03/2022</a:t>
            </a:fld>
            <a:endParaRPr lang="es-CO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140E1B4-0CDF-412F-88D5-C1752F0C7C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104EC2B-2E4C-4A8E-9878-663DED35C7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086843-7FAF-423C-B1BA-F64A72874334}" type="slidenum">
              <a:rPr lang="es-CO" altLang="es-CO"/>
              <a:pPr/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5242306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3">
            <a:extLst>
              <a:ext uri="{FF2B5EF4-FFF2-40B4-BE49-F238E27FC236}">
                <a16:creationId xmlns:a16="http://schemas.microsoft.com/office/drawing/2014/main" id="{FAF4CFE7-B6B4-456E-A37F-EDA26520FB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9FCF31-E15A-4FF1-AE0E-814C399A55F4}" type="datetimeFigureOut">
              <a:rPr lang="es-CO"/>
              <a:pPr>
                <a:defRPr/>
              </a:pPr>
              <a:t>1/03/2022</a:t>
            </a:fld>
            <a:endParaRPr lang="es-CO" dirty="0"/>
          </a:p>
        </p:txBody>
      </p:sp>
      <p:sp>
        <p:nvSpPr>
          <p:cNvPr id="6" name="Marcador de pie de página 4">
            <a:extLst>
              <a:ext uri="{FF2B5EF4-FFF2-40B4-BE49-F238E27FC236}">
                <a16:creationId xmlns:a16="http://schemas.microsoft.com/office/drawing/2014/main" id="{585FA60B-678D-4964-87AF-FD40334AC1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7" name="Marcador de número de diapositiva 5">
            <a:extLst>
              <a:ext uri="{FF2B5EF4-FFF2-40B4-BE49-F238E27FC236}">
                <a16:creationId xmlns:a16="http://schemas.microsoft.com/office/drawing/2014/main" id="{1E9C2664-68AF-43AA-BAE7-9744B913C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F22E33-BB6C-462A-92C2-4F203117541E}" type="slidenum">
              <a:rPr lang="es-CO" altLang="es-CO"/>
              <a:pPr/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7234739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3">
            <a:extLst>
              <a:ext uri="{FF2B5EF4-FFF2-40B4-BE49-F238E27FC236}">
                <a16:creationId xmlns:a16="http://schemas.microsoft.com/office/drawing/2014/main" id="{8067883D-297A-4213-994F-690B15DEDE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DCC6AB-5DC6-455D-9E66-8757D3228195}" type="datetimeFigureOut">
              <a:rPr lang="es-CO"/>
              <a:pPr>
                <a:defRPr/>
              </a:pPr>
              <a:t>1/03/2022</a:t>
            </a:fld>
            <a:endParaRPr lang="es-CO" dirty="0"/>
          </a:p>
        </p:txBody>
      </p:sp>
      <p:sp>
        <p:nvSpPr>
          <p:cNvPr id="8" name="Marcador de pie de página 4">
            <a:extLst>
              <a:ext uri="{FF2B5EF4-FFF2-40B4-BE49-F238E27FC236}">
                <a16:creationId xmlns:a16="http://schemas.microsoft.com/office/drawing/2014/main" id="{043D98DA-2273-4FC8-B667-BA8C2175BA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9" name="Marcador de número de diapositiva 5">
            <a:extLst>
              <a:ext uri="{FF2B5EF4-FFF2-40B4-BE49-F238E27FC236}">
                <a16:creationId xmlns:a16="http://schemas.microsoft.com/office/drawing/2014/main" id="{C8E6D7C5-4380-408C-9951-03206BF415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758AF5-99DE-4E37-82EE-F9066AF237F3}" type="slidenum">
              <a:rPr lang="es-CO" altLang="es-CO"/>
              <a:pPr/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2525338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3">
            <a:extLst>
              <a:ext uri="{FF2B5EF4-FFF2-40B4-BE49-F238E27FC236}">
                <a16:creationId xmlns:a16="http://schemas.microsoft.com/office/drawing/2014/main" id="{50919E03-1F45-46F0-A9E1-D6304EDF57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70AA4D-80B0-4C42-BF15-F95069C28936}" type="datetimeFigureOut">
              <a:rPr lang="es-CO"/>
              <a:pPr>
                <a:defRPr/>
              </a:pPr>
              <a:t>1/03/2022</a:t>
            </a:fld>
            <a:endParaRPr lang="es-CO" dirty="0"/>
          </a:p>
        </p:txBody>
      </p:sp>
      <p:sp>
        <p:nvSpPr>
          <p:cNvPr id="4" name="Marcador de pie de página 4">
            <a:extLst>
              <a:ext uri="{FF2B5EF4-FFF2-40B4-BE49-F238E27FC236}">
                <a16:creationId xmlns:a16="http://schemas.microsoft.com/office/drawing/2014/main" id="{33627E00-56B7-46F8-9FF9-34C5032570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5" name="Marcador de número de diapositiva 5">
            <a:extLst>
              <a:ext uri="{FF2B5EF4-FFF2-40B4-BE49-F238E27FC236}">
                <a16:creationId xmlns:a16="http://schemas.microsoft.com/office/drawing/2014/main" id="{1A6E3FBB-66AC-445D-A01A-993763B6E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4F50A4-77B9-4B35-805A-A84F353532A2}" type="slidenum">
              <a:rPr lang="es-CO" altLang="es-CO"/>
              <a:pPr/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41987313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3">
            <a:extLst>
              <a:ext uri="{FF2B5EF4-FFF2-40B4-BE49-F238E27FC236}">
                <a16:creationId xmlns:a16="http://schemas.microsoft.com/office/drawing/2014/main" id="{93756534-CDE8-4655-94FB-7A490321B6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C1B795-F573-4CDD-86EC-EFAA4D122499}" type="datetimeFigureOut">
              <a:rPr lang="es-CO"/>
              <a:pPr>
                <a:defRPr/>
              </a:pPr>
              <a:t>1/03/2022</a:t>
            </a:fld>
            <a:endParaRPr lang="es-CO" dirty="0"/>
          </a:p>
        </p:txBody>
      </p:sp>
      <p:sp>
        <p:nvSpPr>
          <p:cNvPr id="3" name="Marcador de pie de página 4">
            <a:extLst>
              <a:ext uri="{FF2B5EF4-FFF2-40B4-BE49-F238E27FC236}">
                <a16:creationId xmlns:a16="http://schemas.microsoft.com/office/drawing/2014/main" id="{773B37C3-7095-43C1-94E6-AC516A6BA3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:a16="http://schemas.microsoft.com/office/drawing/2014/main" id="{835FADD3-D0AC-495B-813C-4DCA735463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C9765D-B98D-42E5-AA8F-BEFD142DD07F}" type="slidenum">
              <a:rPr lang="es-CO" altLang="es-CO"/>
              <a:pPr/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0517707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3">
            <a:extLst>
              <a:ext uri="{FF2B5EF4-FFF2-40B4-BE49-F238E27FC236}">
                <a16:creationId xmlns:a16="http://schemas.microsoft.com/office/drawing/2014/main" id="{DDA64DCC-816A-4542-B3FD-F9E513412C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4646C6-BCC6-4480-9261-6B8BE2CD43B1}" type="datetimeFigureOut">
              <a:rPr lang="es-CO"/>
              <a:pPr>
                <a:defRPr/>
              </a:pPr>
              <a:t>1/03/2022</a:t>
            </a:fld>
            <a:endParaRPr lang="es-CO" dirty="0"/>
          </a:p>
        </p:txBody>
      </p:sp>
      <p:sp>
        <p:nvSpPr>
          <p:cNvPr id="6" name="Marcador de pie de página 4">
            <a:extLst>
              <a:ext uri="{FF2B5EF4-FFF2-40B4-BE49-F238E27FC236}">
                <a16:creationId xmlns:a16="http://schemas.microsoft.com/office/drawing/2014/main" id="{D277F585-1DF3-45C8-99B1-115F4E02BB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7" name="Marcador de número de diapositiva 5">
            <a:extLst>
              <a:ext uri="{FF2B5EF4-FFF2-40B4-BE49-F238E27FC236}">
                <a16:creationId xmlns:a16="http://schemas.microsoft.com/office/drawing/2014/main" id="{E1837084-05FE-4270-BF24-770E2D860A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7C232C-5875-4239-BC4A-DF2D15014B28}" type="slidenum">
              <a:rPr lang="es-CO" altLang="es-CO"/>
              <a:pPr/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8538567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3">
            <a:extLst>
              <a:ext uri="{FF2B5EF4-FFF2-40B4-BE49-F238E27FC236}">
                <a16:creationId xmlns:a16="http://schemas.microsoft.com/office/drawing/2014/main" id="{71B001E1-18DA-4930-9467-BCBB53CAC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060A16-D1ED-4D66-B823-CC470B33F219}" type="datetimeFigureOut">
              <a:rPr lang="es-CO"/>
              <a:pPr>
                <a:defRPr/>
              </a:pPr>
              <a:t>1/03/2022</a:t>
            </a:fld>
            <a:endParaRPr lang="es-CO" dirty="0"/>
          </a:p>
        </p:txBody>
      </p:sp>
      <p:sp>
        <p:nvSpPr>
          <p:cNvPr id="6" name="Marcador de pie de página 4">
            <a:extLst>
              <a:ext uri="{FF2B5EF4-FFF2-40B4-BE49-F238E27FC236}">
                <a16:creationId xmlns:a16="http://schemas.microsoft.com/office/drawing/2014/main" id="{DBCB8F9A-5621-46DA-AB69-FFE96015EA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7" name="Marcador de número de diapositiva 5">
            <a:extLst>
              <a:ext uri="{FF2B5EF4-FFF2-40B4-BE49-F238E27FC236}">
                <a16:creationId xmlns:a16="http://schemas.microsoft.com/office/drawing/2014/main" id="{D14ED70F-0C5C-47CD-BDBE-BFC45EBD85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97B8A0-0E87-4FE8-97CA-C5818FB9A985}" type="slidenum">
              <a:rPr lang="es-CO" altLang="es-CO"/>
              <a:pPr/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4184851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Marcador de título 1">
            <a:extLst>
              <a:ext uri="{FF2B5EF4-FFF2-40B4-BE49-F238E27FC236}">
                <a16:creationId xmlns:a16="http://schemas.microsoft.com/office/drawing/2014/main" id="{94B28724-6A99-46AD-BEF7-277423C540ED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/>
              <a:t>Haga clic para modificar el estilo de título del patrón</a:t>
            </a:r>
            <a:endParaRPr lang="es-CO" altLang="es-CO"/>
          </a:p>
        </p:txBody>
      </p:sp>
      <p:sp>
        <p:nvSpPr>
          <p:cNvPr id="1027" name="Marcador de texto 2">
            <a:extLst>
              <a:ext uri="{FF2B5EF4-FFF2-40B4-BE49-F238E27FC236}">
                <a16:creationId xmlns:a16="http://schemas.microsoft.com/office/drawing/2014/main" id="{FA385D0A-57A7-4F16-BFE2-3D48C713676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/>
              <a:t>Haga clic para modificar el estilo de texto del patrón</a:t>
            </a:r>
          </a:p>
          <a:p>
            <a:pPr lvl="1"/>
            <a:r>
              <a:rPr lang="es-ES" altLang="es-CO"/>
              <a:t>Segundo nivel</a:t>
            </a:r>
          </a:p>
          <a:p>
            <a:pPr lvl="2"/>
            <a:r>
              <a:rPr lang="es-ES" altLang="es-CO"/>
              <a:t>Tercer nivel</a:t>
            </a:r>
          </a:p>
          <a:p>
            <a:pPr lvl="3"/>
            <a:r>
              <a:rPr lang="es-ES" altLang="es-CO"/>
              <a:t>Cuarto nivel</a:t>
            </a:r>
          </a:p>
          <a:p>
            <a:pPr lvl="4"/>
            <a:r>
              <a:rPr lang="es-ES" altLang="es-CO"/>
              <a:t>Quinto nivel</a:t>
            </a:r>
            <a:endParaRPr lang="es-CO" alt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70D4543-1B3C-44F7-B07C-41E4F817135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ECE2871-553C-43D7-A4A8-167BD0C2848D}" type="datetimeFigureOut">
              <a:rPr lang="es-CO"/>
              <a:pPr>
                <a:defRPr/>
              </a:pPr>
              <a:t>1/03/2022</a:t>
            </a:fld>
            <a:endParaRPr lang="es-CO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724DFF9-A83A-4084-B565-22B213073B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6911A48-C8A7-472C-8277-DF55612952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E306E241-DE0F-4302-B245-F1BFEC2FA2FB}" type="slidenum">
              <a:rPr lang="es-CO" altLang="es-CO"/>
              <a:pPr/>
              <a:t>‹Nº›</a:t>
            </a:fld>
            <a:endParaRPr lang="es-CO" alt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image" Target="../media/image5.jp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jp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3601A859-7A56-45DB-A39B-F05888DFC7C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880" y="1379219"/>
            <a:ext cx="4104640" cy="3810359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6078817" y="1379219"/>
            <a:ext cx="5950051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CO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Atención y Practicas </a:t>
            </a:r>
          </a:p>
          <a:p>
            <a:pPr algn="ctr"/>
            <a:r>
              <a:rPr lang="es-CO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esenciales en la salud.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F869C635-E0C9-41A9-9AC0-7625544540B5}"/>
              </a:ext>
            </a:extLst>
          </p:cNvPr>
          <p:cNvSpPr/>
          <p:nvPr/>
        </p:nvSpPr>
        <p:spPr>
          <a:xfrm>
            <a:off x="1069285" y="982176"/>
            <a:ext cx="1038929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sz="2400" dirty="0">
                <a:latin typeface="Century" panose="02040604050505020304" pitchFamily="18" charset="0"/>
              </a:rPr>
              <a:t>Derecho a no ser discriminado o estigmatizado, por su condición de persona sujeto de atención en salud mental.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sz="2400" dirty="0">
              <a:latin typeface="Century" panose="020406040505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sz="2400" dirty="0">
              <a:latin typeface="Century" panose="020406040505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sz="2400" dirty="0">
              <a:latin typeface="Century" panose="020406040505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sz="2400" dirty="0">
              <a:latin typeface="Century" panose="02040604050505020304" pitchFamily="18" charset="0"/>
            </a:endParaRPr>
          </a:p>
          <a:p>
            <a:endParaRPr lang="es-ES" sz="2400" dirty="0">
              <a:latin typeface="Century" panose="020406040505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sz="2400" dirty="0">
                <a:latin typeface="Century" panose="02040604050505020304" pitchFamily="18" charset="0"/>
              </a:rPr>
              <a:t>Derecho a acceder y mantener el vínculo con el sistema educativo y el empleo, y no ser excluido por causa de su trastorno mental.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ES" sz="2400" dirty="0">
              <a:latin typeface="Century" panose="020406040505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sz="2400" dirty="0">
                <a:latin typeface="Century" panose="02040604050505020304" pitchFamily="18" charset="0"/>
              </a:rPr>
              <a:t>Derecho a la confidencialidad de la información relacionada con su proceso de atención y respetar la intimidad de otros pacientes.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34F6EB3A-D761-40B7-9E94-5BAC8860E88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6677" y="1957070"/>
            <a:ext cx="1285875" cy="1285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82847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>
            <a:extLst>
              <a:ext uri="{FF2B5EF4-FFF2-40B4-BE49-F238E27FC236}">
                <a16:creationId xmlns:a16="http://schemas.microsoft.com/office/drawing/2014/main" id="{A42E4981-C218-4F66-B2DA-B6FCF853995F}"/>
              </a:ext>
            </a:extLst>
          </p:cNvPr>
          <p:cNvSpPr txBox="1"/>
          <p:nvPr/>
        </p:nvSpPr>
        <p:spPr>
          <a:xfrm>
            <a:off x="681817" y="1273850"/>
            <a:ext cx="7048500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lvl="0" indent="-457200" algn="just">
              <a:buFont typeface="Arial" panose="020B0604020202020204" pitchFamily="34" charset="0"/>
              <a:buChar char="•"/>
            </a:pPr>
            <a:r>
              <a:rPr lang="es-CO" sz="2400" dirty="0">
                <a:latin typeface="Century" panose="02040604050505020304" pitchFamily="18" charset="0"/>
              </a:rPr>
              <a:t>La violencia basada en el género es un problema de salud pública mundial que causa angustia a las víctimas y victimarios. </a:t>
            </a:r>
          </a:p>
          <a:p>
            <a:pPr lvl="0" algn="just"/>
            <a:endParaRPr lang="es-CO" sz="2400" dirty="0">
              <a:latin typeface="Century" panose="02040604050505020304" pitchFamily="18" charset="0"/>
            </a:endParaRPr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r>
              <a:rPr lang="es-CO" sz="2400" dirty="0">
                <a:latin typeface="Century" panose="02040604050505020304" pitchFamily="18" charset="0"/>
              </a:rPr>
              <a:t>Los proveedores de atención de salud deben comprender la importancia de evaluar el impacto de la violencia basada en el género en la salud mental. 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DCAC89AB-2965-4AD4-B2EF-008C5A3F283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1119" y="1562763"/>
            <a:ext cx="3409064" cy="2223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85354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FA64EF79-87A7-43DE-91AB-9843F62F1609}"/>
              </a:ext>
            </a:extLst>
          </p:cNvPr>
          <p:cNvSpPr/>
          <p:nvPr/>
        </p:nvSpPr>
        <p:spPr>
          <a:xfrm>
            <a:off x="242409" y="785612"/>
            <a:ext cx="614551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400" dirty="0">
                <a:latin typeface="Century" panose="02040604050505020304" pitchFamily="18" charset="0"/>
              </a:rPr>
              <a:t>Andrés le cuenta a su amigo Pablo, que su relación de pareja cada vez se deteriora más, que en su trabajo no se encuentra a gusto y además a nivel familiar esta presentando dificultades con sus padres!</a:t>
            </a:r>
          </a:p>
          <a:p>
            <a:endParaRPr lang="es-ES" sz="2400" dirty="0">
              <a:latin typeface="Century" panose="02040604050505020304" pitchFamily="18" charset="0"/>
            </a:endParaRPr>
          </a:p>
          <a:p>
            <a:r>
              <a:rPr lang="es-ES" sz="2400" dirty="0">
                <a:latin typeface="Century" panose="02040604050505020304" pitchFamily="18" charset="0"/>
              </a:rPr>
              <a:t>Pablo asiente sin cesar mientras mira a unos niños jugando en el parque y le responde </a:t>
            </a:r>
            <a:r>
              <a:rPr lang="es-ES" sz="2400" b="1" i="1" dirty="0">
                <a:latin typeface="Century" panose="02040604050505020304" pitchFamily="18" charset="0"/>
              </a:rPr>
              <a:t>“Andrés, a veces la vida no es como la esperamos, tienes que ser fuerte y no te tienes que amargar. Yo cuando estaba mal cogía y me iba al parque a pasear. Y mírame ahora, estoy tan feliz con todo…</a:t>
            </a:r>
            <a:r>
              <a:rPr lang="es-ES" sz="2400" i="1" dirty="0">
                <a:latin typeface="Century" panose="02040604050505020304" pitchFamily="18" charset="0"/>
              </a:rPr>
              <a:t>”</a:t>
            </a:r>
            <a:endParaRPr lang="es-ES" sz="2400" dirty="0">
              <a:latin typeface="Century" panose="02040604050505020304" pitchFamily="18" charset="0"/>
            </a:endParaRPr>
          </a:p>
        </p:txBody>
      </p:sp>
      <p:pic>
        <p:nvPicPr>
          <p:cNvPr id="1026" name="Picture 2" descr="Dos amigos ilustración del vector. Ilustración de amistad - 8778092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3385" y="1007132"/>
            <a:ext cx="2859111" cy="3847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75449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ject 2">
            <a:extLst>
              <a:ext uri="{FF2B5EF4-FFF2-40B4-BE49-F238E27FC236}">
                <a16:creationId xmlns:a16="http://schemas.microsoft.com/office/drawing/2014/main" id="{24882795-6B8D-4699-9EB1-0D946CC761F3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96240" y="121920"/>
            <a:ext cx="9966960" cy="6614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27254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C46065C5-3B32-4327-9B04-7707687EE605}"/>
              </a:ext>
            </a:extLst>
          </p:cNvPr>
          <p:cNvSpPr/>
          <p:nvPr/>
        </p:nvSpPr>
        <p:spPr>
          <a:xfrm>
            <a:off x="3039374" y="723900"/>
            <a:ext cx="65068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effectLst/>
              </a:rPr>
              <a:t>LLUVIA DE IDEAS</a:t>
            </a:r>
            <a:r>
              <a:rPr lang="es-ES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. </a:t>
            </a: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7F04D3F1-BFB5-4D47-9B25-3AAE37360B9C}"/>
              </a:ext>
            </a:extLst>
          </p:cNvPr>
          <p:cNvSpPr/>
          <p:nvPr/>
        </p:nvSpPr>
        <p:spPr>
          <a:xfrm>
            <a:off x="927652" y="2131944"/>
            <a:ext cx="1008324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algn="just">
              <a:buAutoNum type="alphaLcParenBoth"/>
            </a:pPr>
            <a:r>
              <a:rPr lang="es-CO" sz="2400" dirty="0">
                <a:latin typeface="Century" panose="02040604050505020304" pitchFamily="18" charset="0"/>
                <a:ea typeface="Times New Roman" panose="02020603050405020304" pitchFamily="18" charset="0"/>
              </a:rPr>
              <a:t>¿Qué habilidades de comunicación conoces? </a:t>
            </a:r>
          </a:p>
          <a:p>
            <a:pPr marL="514350" indent="-514350" algn="just">
              <a:buAutoNum type="alphaLcParenBoth"/>
            </a:pPr>
            <a:endParaRPr lang="es-CO" sz="2400" dirty="0">
              <a:latin typeface="Century" panose="020406040505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es-CO" sz="2400" dirty="0">
                <a:latin typeface="Century" panose="02040604050505020304" pitchFamily="18" charset="0"/>
                <a:ea typeface="Times New Roman" panose="02020603050405020304" pitchFamily="18" charset="0"/>
              </a:rPr>
              <a:t>(b) ¿Cuáles son las técnicas de resolución de problemas que más usas?</a:t>
            </a:r>
          </a:p>
          <a:p>
            <a:pPr algn="just"/>
            <a:endParaRPr lang="es-CO" sz="2400" dirty="0">
              <a:latin typeface="Century" panose="020406040505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es-CO" sz="2400" dirty="0">
                <a:latin typeface="Century" panose="02040604050505020304" pitchFamily="18" charset="0"/>
                <a:ea typeface="Times New Roman" panose="02020603050405020304" pitchFamily="18" charset="0"/>
              </a:rPr>
              <a:t>(c) Recuerda alguna situación que hayas experimentado con algún paciente, (por ejemplo, dar una noticia inesperada, respuestas agresivas, poca colaboración en la consulta): ¿Cómo lo afrontaste? ¿Qué aprendiste? </a:t>
            </a:r>
            <a:endParaRPr lang="es-CO" sz="2400" dirty="0">
              <a:latin typeface="Century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13389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3">
            <a:extLst>
              <a:ext uri="{FF2B5EF4-FFF2-40B4-BE49-F238E27FC236}">
                <a16:creationId xmlns:a16="http://schemas.microsoft.com/office/drawing/2014/main" id="{2D72BB94-995C-4BED-9F67-FB61B8D05F4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172714" y="372967"/>
            <a:ext cx="5761736" cy="383438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10"/>
              </a:spcBef>
            </a:pPr>
            <a:r>
              <a:rPr sz="2400" b="1" dirty="0">
                <a:solidFill>
                  <a:srgbClr val="7030A0"/>
                </a:solidFill>
                <a:latin typeface="Calibri"/>
                <a:cs typeface="Calibri"/>
              </a:rPr>
              <a:t>Promoción</a:t>
            </a:r>
            <a:r>
              <a:rPr sz="2400" b="1" spc="-25" dirty="0">
                <a:solidFill>
                  <a:srgbClr val="7030A0"/>
                </a:solidFill>
                <a:latin typeface="Calibri"/>
                <a:cs typeface="Calibri"/>
              </a:rPr>
              <a:t> </a:t>
            </a:r>
            <a:r>
              <a:rPr sz="2400" b="1" spc="-5" dirty="0">
                <a:solidFill>
                  <a:srgbClr val="7030A0"/>
                </a:solidFill>
                <a:latin typeface="Calibri"/>
                <a:cs typeface="Calibri"/>
              </a:rPr>
              <a:t>del</a:t>
            </a:r>
            <a:r>
              <a:rPr sz="2400" b="1" spc="-20" dirty="0">
                <a:solidFill>
                  <a:srgbClr val="7030A0"/>
                </a:solidFill>
                <a:latin typeface="Calibri"/>
                <a:cs typeface="Calibri"/>
              </a:rPr>
              <a:t> </a:t>
            </a:r>
            <a:r>
              <a:rPr sz="2400" b="1" dirty="0">
                <a:solidFill>
                  <a:srgbClr val="7030A0"/>
                </a:solidFill>
                <a:latin typeface="Calibri"/>
                <a:cs typeface="Calibri"/>
              </a:rPr>
              <a:t>respeto</a:t>
            </a:r>
            <a:r>
              <a:rPr sz="2400" b="1" spc="-15" dirty="0">
                <a:solidFill>
                  <a:srgbClr val="7030A0"/>
                </a:solidFill>
                <a:latin typeface="Calibri"/>
                <a:cs typeface="Calibri"/>
              </a:rPr>
              <a:t> </a:t>
            </a:r>
            <a:r>
              <a:rPr sz="2400" b="1" dirty="0">
                <a:solidFill>
                  <a:srgbClr val="7030A0"/>
                </a:solidFill>
                <a:latin typeface="Calibri"/>
                <a:cs typeface="Calibri"/>
              </a:rPr>
              <a:t>y</a:t>
            </a:r>
            <a:r>
              <a:rPr sz="2400" b="1" spc="-10" dirty="0">
                <a:solidFill>
                  <a:srgbClr val="7030A0"/>
                </a:solidFill>
                <a:latin typeface="Calibri"/>
                <a:cs typeface="Calibri"/>
              </a:rPr>
              <a:t> </a:t>
            </a:r>
            <a:r>
              <a:rPr sz="2400" b="1" dirty="0">
                <a:solidFill>
                  <a:srgbClr val="7030A0"/>
                </a:solidFill>
                <a:latin typeface="Calibri"/>
                <a:cs typeface="Calibri"/>
              </a:rPr>
              <a:t>la</a:t>
            </a:r>
            <a:r>
              <a:rPr sz="2400" b="1" spc="-30" dirty="0">
                <a:solidFill>
                  <a:srgbClr val="7030A0"/>
                </a:solidFill>
                <a:latin typeface="Calibri"/>
                <a:cs typeface="Calibri"/>
              </a:rPr>
              <a:t> </a:t>
            </a:r>
            <a:r>
              <a:rPr sz="2400" b="1" spc="-5" dirty="0">
                <a:solidFill>
                  <a:srgbClr val="7030A0"/>
                </a:solidFill>
                <a:latin typeface="Calibri"/>
                <a:cs typeface="Calibri"/>
              </a:rPr>
              <a:t>dignidad</a:t>
            </a:r>
            <a:endParaRPr sz="2400" b="1" dirty="0">
              <a:solidFill>
                <a:srgbClr val="7030A0"/>
              </a:solidFill>
              <a:latin typeface="Calibri"/>
              <a:cs typeface="Calibri"/>
            </a:endParaRPr>
          </a:p>
        </p:txBody>
      </p:sp>
      <p:pic>
        <p:nvPicPr>
          <p:cNvPr id="3" name="object 4">
            <a:extLst>
              <a:ext uri="{FF2B5EF4-FFF2-40B4-BE49-F238E27FC236}">
                <a16:creationId xmlns:a16="http://schemas.microsoft.com/office/drawing/2014/main" id="{70E6D694-01C7-493F-8862-7EFEC3F9F962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84629" y="975931"/>
            <a:ext cx="9329167" cy="4906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73602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13967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quina doblada 6"/>
          <p:cNvSpPr/>
          <p:nvPr/>
        </p:nvSpPr>
        <p:spPr>
          <a:xfrm>
            <a:off x="2512773" y="1430801"/>
            <a:ext cx="7635938" cy="3575316"/>
          </a:xfrm>
          <a:prstGeom prst="foldedCorner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MX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" panose="02040604050505020304" pitchFamily="18" charset="0"/>
              </a:rPr>
              <a:t>Desarrollo pre test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MX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" panose="02040604050505020304" pitchFamily="18" charset="0"/>
              </a:rPr>
              <a:t>Principios generales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MX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" panose="02040604050505020304" pitchFamily="18" charset="0"/>
              </a:rPr>
              <a:t>Elementos esenciales de la práctica clínica de salud mental y estadísticas sobre la asociación entre los trastornos en salud mental y la salud física.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MX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" panose="02040604050505020304" pitchFamily="18" charset="0"/>
              </a:rPr>
              <a:t>Caso de comunicación efectiva, escucha activa, empatía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MX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" panose="02040604050505020304" pitchFamily="18" charset="0"/>
              </a:rPr>
              <a:t>Retroalimentación y conclusiones de la capacitación.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MX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" panose="02040604050505020304" pitchFamily="18" charset="0"/>
              </a:rPr>
              <a:t>Desarrollo Post test</a:t>
            </a:r>
            <a:endParaRPr kumimoji="0" lang="es-CO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4656817" y="507471"/>
            <a:ext cx="27238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5400" b="1" i="0" u="none" strike="noStrike" kern="1200" cap="none" spc="0" normalizeH="0" baseline="0" noProof="0" dirty="0">
                <a:ln w="22225">
                  <a:solidFill>
                    <a:srgbClr val="ED7D31"/>
                  </a:solidFill>
                  <a:prstDash val="solid"/>
                </a:ln>
                <a:solidFill>
                  <a:srgbClr val="ED7D31">
                    <a:lumMod val="40000"/>
                    <a:lumOff val="6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14352935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3">
            <a:extLst>
              <a:ext uri="{FF2B5EF4-FFF2-40B4-BE49-F238E27FC236}">
                <a16:creationId xmlns:a16="http://schemas.microsoft.com/office/drawing/2014/main" id="{FA44D157-3C6F-41D5-8020-6DAE8B6E00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6763" y="2061163"/>
            <a:ext cx="9942104" cy="3276372"/>
          </a:xfrm>
        </p:spPr>
        <p:txBody>
          <a:bodyPr/>
          <a:lstStyle/>
          <a:p>
            <a:pPr marL="0" indent="0"/>
            <a:br>
              <a:rPr lang="es-CO" sz="2800" dirty="0"/>
            </a:br>
            <a:br>
              <a:rPr lang="es-CO" sz="2800" dirty="0"/>
            </a:br>
            <a:r>
              <a:rPr lang="es-CO" sz="2800" b="0" dirty="0">
                <a:solidFill>
                  <a:schemeClr val="tx1"/>
                </a:solidFill>
                <a:latin typeface="Century" panose="02040604050505020304" pitchFamily="18" charset="0"/>
              </a:rPr>
              <a:t>Fomentar las buenas relaciones entre los prestadores de atención de salud, los usuarios de los servicios y sus cuidadores y garantizar que se proporcione la atención en una actitud de apoyo, sin juzgar al paciente y sin estigmatizarlo.</a:t>
            </a:r>
            <a:br>
              <a:rPr lang="es-CO" dirty="0"/>
            </a:br>
            <a:endParaRPr lang="es-CO" dirty="0"/>
          </a:p>
        </p:txBody>
      </p:sp>
      <p:sp>
        <p:nvSpPr>
          <p:cNvPr id="3" name="Rectángulo 2"/>
          <p:cNvSpPr/>
          <p:nvPr/>
        </p:nvSpPr>
        <p:spPr>
          <a:xfrm>
            <a:off x="800883" y="829442"/>
            <a:ext cx="305724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CO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Century" panose="02040604050505020304" pitchFamily="18" charset="0"/>
              </a:rPr>
              <a:t>Objetivo:</a:t>
            </a:r>
          </a:p>
        </p:txBody>
      </p:sp>
    </p:spTree>
    <p:extLst>
      <p:ext uri="{BB962C8B-B14F-4D97-AF65-F5344CB8AC3E}">
        <p14:creationId xmlns:p14="http://schemas.microsoft.com/office/powerpoint/2010/main" val="26098580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4">
            <a:extLst>
              <a:ext uri="{FF2B5EF4-FFF2-40B4-BE49-F238E27FC236}">
                <a16:creationId xmlns:a16="http://schemas.microsoft.com/office/drawing/2014/main" id="{9817545C-DB29-4299-AE26-437210178948}"/>
              </a:ext>
            </a:extLst>
          </p:cNvPr>
          <p:cNvGrpSpPr/>
          <p:nvPr/>
        </p:nvGrpSpPr>
        <p:grpSpPr>
          <a:xfrm>
            <a:off x="213487" y="769336"/>
            <a:ext cx="3335020" cy="3108960"/>
            <a:chOff x="283463" y="1719072"/>
            <a:chExt cx="3335020" cy="3108960"/>
          </a:xfrm>
        </p:grpSpPr>
        <p:sp>
          <p:nvSpPr>
            <p:cNvPr id="3" name="object 5">
              <a:extLst>
                <a:ext uri="{FF2B5EF4-FFF2-40B4-BE49-F238E27FC236}">
                  <a16:creationId xmlns:a16="http://schemas.microsoft.com/office/drawing/2014/main" id="{56E925F7-AC83-423F-844F-4F4EEAAFEE24}"/>
                </a:ext>
              </a:extLst>
            </p:cNvPr>
            <p:cNvSpPr/>
            <p:nvPr/>
          </p:nvSpPr>
          <p:spPr>
            <a:xfrm>
              <a:off x="488441" y="1731264"/>
              <a:ext cx="3117850" cy="3084830"/>
            </a:xfrm>
            <a:custGeom>
              <a:avLst/>
              <a:gdLst/>
              <a:ahLst/>
              <a:cxnLst/>
              <a:rect l="l" t="t" r="r" b="b"/>
              <a:pathLst>
                <a:path w="3117850" h="3084829">
                  <a:moveTo>
                    <a:pt x="2924556" y="0"/>
                  </a:moveTo>
                  <a:lnTo>
                    <a:pt x="385571" y="0"/>
                  </a:lnTo>
                  <a:lnTo>
                    <a:pt x="341366" y="5094"/>
                  </a:lnTo>
                  <a:lnTo>
                    <a:pt x="300787" y="19603"/>
                  </a:lnTo>
                  <a:lnTo>
                    <a:pt x="264992" y="42367"/>
                  </a:lnTo>
                  <a:lnTo>
                    <a:pt x="235137" y="72227"/>
                  </a:lnTo>
                  <a:lnTo>
                    <a:pt x="212380" y="108024"/>
                  </a:lnTo>
                  <a:lnTo>
                    <a:pt x="197877" y="148596"/>
                  </a:lnTo>
                  <a:lnTo>
                    <a:pt x="192786" y="192786"/>
                  </a:lnTo>
                  <a:lnTo>
                    <a:pt x="192786" y="2699004"/>
                  </a:lnTo>
                  <a:lnTo>
                    <a:pt x="0" y="2699004"/>
                  </a:lnTo>
                  <a:lnTo>
                    <a:pt x="37521" y="2706582"/>
                  </a:lnTo>
                  <a:lnTo>
                    <a:pt x="68160" y="2727245"/>
                  </a:lnTo>
                  <a:lnTo>
                    <a:pt x="88818" y="2757886"/>
                  </a:lnTo>
                  <a:lnTo>
                    <a:pt x="96392" y="2795397"/>
                  </a:lnTo>
                  <a:lnTo>
                    <a:pt x="88818" y="2832907"/>
                  </a:lnTo>
                  <a:lnTo>
                    <a:pt x="68160" y="2863548"/>
                  </a:lnTo>
                  <a:lnTo>
                    <a:pt x="37521" y="2884211"/>
                  </a:lnTo>
                  <a:lnTo>
                    <a:pt x="0" y="2891790"/>
                  </a:lnTo>
                  <a:lnTo>
                    <a:pt x="192786" y="2891790"/>
                  </a:lnTo>
                  <a:lnTo>
                    <a:pt x="187694" y="2935979"/>
                  </a:lnTo>
                  <a:lnTo>
                    <a:pt x="173191" y="2976551"/>
                  </a:lnTo>
                  <a:lnTo>
                    <a:pt x="150434" y="3012348"/>
                  </a:lnTo>
                  <a:lnTo>
                    <a:pt x="120579" y="3042208"/>
                  </a:lnTo>
                  <a:lnTo>
                    <a:pt x="84784" y="3064972"/>
                  </a:lnTo>
                  <a:lnTo>
                    <a:pt x="44205" y="3079481"/>
                  </a:lnTo>
                  <a:lnTo>
                    <a:pt x="0" y="3084576"/>
                  </a:lnTo>
                  <a:lnTo>
                    <a:pt x="2538984" y="3084576"/>
                  </a:lnTo>
                  <a:lnTo>
                    <a:pt x="2583173" y="3079481"/>
                  </a:lnTo>
                  <a:lnTo>
                    <a:pt x="2623745" y="3064972"/>
                  </a:lnTo>
                  <a:lnTo>
                    <a:pt x="2659542" y="3042208"/>
                  </a:lnTo>
                  <a:lnTo>
                    <a:pt x="2689402" y="3012348"/>
                  </a:lnTo>
                  <a:lnTo>
                    <a:pt x="2712166" y="2976551"/>
                  </a:lnTo>
                  <a:lnTo>
                    <a:pt x="2726675" y="2935979"/>
                  </a:lnTo>
                  <a:lnTo>
                    <a:pt x="2731770" y="2891790"/>
                  </a:lnTo>
                  <a:lnTo>
                    <a:pt x="2731770" y="385572"/>
                  </a:lnTo>
                  <a:lnTo>
                    <a:pt x="385571" y="385572"/>
                  </a:lnTo>
                  <a:lnTo>
                    <a:pt x="348050" y="377993"/>
                  </a:lnTo>
                  <a:lnTo>
                    <a:pt x="317411" y="357330"/>
                  </a:lnTo>
                  <a:lnTo>
                    <a:pt x="296753" y="326689"/>
                  </a:lnTo>
                  <a:lnTo>
                    <a:pt x="289178" y="289178"/>
                  </a:lnTo>
                  <a:lnTo>
                    <a:pt x="296753" y="251668"/>
                  </a:lnTo>
                  <a:lnTo>
                    <a:pt x="317411" y="221027"/>
                  </a:lnTo>
                  <a:lnTo>
                    <a:pt x="348050" y="200364"/>
                  </a:lnTo>
                  <a:lnTo>
                    <a:pt x="385571" y="192786"/>
                  </a:lnTo>
                  <a:lnTo>
                    <a:pt x="3117342" y="192786"/>
                  </a:lnTo>
                  <a:lnTo>
                    <a:pt x="3112247" y="148596"/>
                  </a:lnTo>
                  <a:lnTo>
                    <a:pt x="3097738" y="108024"/>
                  </a:lnTo>
                  <a:lnTo>
                    <a:pt x="3074974" y="72227"/>
                  </a:lnTo>
                  <a:lnTo>
                    <a:pt x="3045114" y="42367"/>
                  </a:lnTo>
                  <a:lnTo>
                    <a:pt x="3009317" y="19603"/>
                  </a:lnTo>
                  <a:lnTo>
                    <a:pt x="2968745" y="5094"/>
                  </a:lnTo>
                  <a:lnTo>
                    <a:pt x="2924556" y="0"/>
                  </a:lnTo>
                  <a:close/>
                </a:path>
                <a:path w="3117850" h="3084829">
                  <a:moveTo>
                    <a:pt x="3117342" y="192786"/>
                  </a:moveTo>
                  <a:lnTo>
                    <a:pt x="578358" y="192786"/>
                  </a:lnTo>
                  <a:lnTo>
                    <a:pt x="573266" y="236975"/>
                  </a:lnTo>
                  <a:lnTo>
                    <a:pt x="558763" y="277547"/>
                  </a:lnTo>
                  <a:lnTo>
                    <a:pt x="536006" y="313344"/>
                  </a:lnTo>
                  <a:lnTo>
                    <a:pt x="506151" y="343204"/>
                  </a:lnTo>
                  <a:lnTo>
                    <a:pt x="470356" y="365968"/>
                  </a:lnTo>
                  <a:lnTo>
                    <a:pt x="429777" y="380477"/>
                  </a:lnTo>
                  <a:lnTo>
                    <a:pt x="385571" y="385572"/>
                  </a:lnTo>
                  <a:lnTo>
                    <a:pt x="2924556" y="385572"/>
                  </a:lnTo>
                  <a:lnTo>
                    <a:pt x="2968745" y="380477"/>
                  </a:lnTo>
                  <a:lnTo>
                    <a:pt x="3009317" y="365968"/>
                  </a:lnTo>
                  <a:lnTo>
                    <a:pt x="3045114" y="343204"/>
                  </a:lnTo>
                  <a:lnTo>
                    <a:pt x="3074974" y="313344"/>
                  </a:lnTo>
                  <a:lnTo>
                    <a:pt x="3097738" y="277547"/>
                  </a:lnTo>
                  <a:lnTo>
                    <a:pt x="3112247" y="236975"/>
                  </a:lnTo>
                  <a:lnTo>
                    <a:pt x="3117342" y="192786"/>
                  </a:lnTo>
                  <a:close/>
                </a:path>
              </a:pathLst>
            </a:custGeom>
            <a:solidFill>
              <a:srgbClr val="5B9BD4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4" name="object 6">
              <a:extLst>
                <a:ext uri="{FF2B5EF4-FFF2-40B4-BE49-F238E27FC236}">
                  <a16:creationId xmlns:a16="http://schemas.microsoft.com/office/drawing/2014/main" id="{7CE1A88B-CA73-486C-B243-0AD45C7DD90D}"/>
                </a:ext>
              </a:extLst>
            </p:cNvPr>
            <p:cNvSpPr/>
            <p:nvPr/>
          </p:nvSpPr>
          <p:spPr>
            <a:xfrm>
              <a:off x="295655" y="1924050"/>
              <a:ext cx="771525" cy="2891790"/>
            </a:xfrm>
            <a:custGeom>
              <a:avLst/>
              <a:gdLst/>
              <a:ahLst/>
              <a:cxnLst/>
              <a:rect l="l" t="t" r="r" b="b"/>
              <a:pathLst>
                <a:path w="771525" h="2891790">
                  <a:moveTo>
                    <a:pt x="771144" y="0"/>
                  </a:moveTo>
                  <a:lnTo>
                    <a:pt x="578357" y="0"/>
                  </a:lnTo>
                  <a:lnTo>
                    <a:pt x="540836" y="7578"/>
                  </a:lnTo>
                  <a:lnTo>
                    <a:pt x="510197" y="28241"/>
                  </a:lnTo>
                  <a:lnTo>
                    <a:pt x="489539" y="58882"/>
                  </a:lnTo>
                  <a:lnTo>
                    <a:pt x="481964" y="96392"/>
                  </a:lnTo>
                  <a:lnTo>
                    <a:pt x="489539" y="133903"/>
                  </a:lnTo>
                  <a:lnTo>
                    <a:pt x="510197" y="164544"/>
                  </a:lnTo>
                  <a:lnTo>
                    <a:pt x="540836" y="185207"/>
                  </a:lnTo>
                  <a:lnTo>
                    <a:pt x="578357" y="192786"/>
                  </a:lnTo>
                  <a:lnTo>
                    <a:pt x="622563" y="187691"/>
                  </a:lnTo>
                  <a:lnTo>
                    <a:pt x="663142" y="173182"/>
                  </a:lnTo>
                  <a:lnTo>
                    <a:pt x="698937" y="150418"/>
                  </a:lnTo>
                  <a:lnTo>
                    <a:pt x="728792" y="120558"/>
                  </a:lnTo>
                  <a:lnTo>
                    <a:pt x="751549" y="84761"/>
                  </a:lnTo>
                  <a:lnTo>
                    <a:pt x="766052" y="44189"/>
                  </a:lnTo>
                  <a:lnTo>
                    <a:pt x="771144" y="0"/>
                  </a:lnTo>
                  <a:close/>
                </a:path>
                <a:path w="771525" h="2891790">
                  <a:moveTo>
                    <a:pt x="192786" y="2506218"/>
                  </a:moveTo>
                  <a:lnTo>
                    <a:pt x="148580" y="2511312"/>
                  </a:lnTo>
                  <a:lnTo>
                    <a:pt x="108001" y="2525821"/>
                  </a:lnTo>
                  <a:lnTo>
                    <a:pt x="72206" y="2548585"/>
                  </a:lnTo>
                  <a:lnTo>
                    <a:pt x="42351" y="2578445"/>
                  </a:lnTo>
                  <a:lnTo>
                    <a:pt x="19594" y="2614242"/>
                  </a:lnTo>
                  <a:lnTo>
                    <a:pt x="5091" y="2654814"/>
                  </a:lnTo>
                  <a:lnTo>
                    <a:pt x="0" y="2699004"/>
                  </a:lnTo>
                  <a:lnTo>
                    <a:pt x="5091" y="2743193"/>
                  </a:lnTo>
                  <a:lnTo>
                    <a:pt x="19594" y="2783765"/>
                  </a:lnTo>
                  <a:lnTo>
                    <a:pt x="42351" y="2819562"/>
                  </a:lnTo>
                  <a:lnTo>
                    <a:pt x="72206" y="2849422"/>
                  </a:lnTo>
                  <a:lnTo>
                    <a:pt x="108001" y="2872186"/>
                  </a:lnTo>
                  <a:lnTo>
                    <a:pt x="148580" y="2886695"/>
                  </a:lnTo>
                  <a:lnTo>
                    <a:pt x="192786" y="2891790"/>
                  </a:lnTo>
                  <a:lnTo>
                    <a:pt x="236991" y="2886695"/>
                  </a:lnTo>
                  <a:lnTo>
                    <a:pt x="277570" y="2872186"/>
                  </a:lnTo>
                  <a:lnTo>
                    <a:pt x="313365" y="2849422"/>
                  </a:lnTo>
                  <a:lnTo>
                    <a:pt x="343220" y="2819562"/>
                  </a:lnTo>
                  <a:lnTo>
                    <a:pt x="365977" y="2783765"/>
                  </a:lnTo>
                  <a:lnTo>
                    <a:pt x="380480" y="2743193"/>
                  </a:lnTo>
                  <a:lnTo>
                    <a:pt x="385572" y="2699004"/>
                  </a:lnTo>
                  <a:lnTo>
                    <a:pt x="192786" y="2699004"/>
                  </a:lnTo>
                  <a:lnTo>
                    <a:pt x="230307" y="2691425"/>
                  </a:lnTo>
                  <a:lnTo>
                    <a:pt x="260946" y="2670762"/>
                  </a:lnTo>
                  <a:lnTo>
                    <a:pt x="281604" y="2640121"/>
                  </a:lnTo>
                  <a:lnTo>
                    <a:pt x="289178" y="2602611"/>
                  </a:lnTo>
                  <a:lnTo>
                    <a:pt x="281604" y="2565100"/>
                  </a:lnTo>
                  <a:lnTo>
                    <a:pt x="260946" y="2534459"/>
                  </a:lnTo>
                  <a:lnTo>
                    <a:pt x="230307" y="2513796"/>
                  </a:lnTo>
                  <a:lnTo>
                    <a:pt x="192786" y="2506218"/>
                  </a:lnTo>
                  <a:close/>
                </a:path>
              </a:pathLst>
            </a:custGeom>
            <a:solidFill>
              <a:srgbClr val="487CA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7">
              <a:extLst>
                <a:ext uri="{FF2B5EF4-FFF2-40B4-BE49-F238E27FC236}">
                  <a16:creationId xmlns:a16="http://schemas.microsoft.com/office/drawing/2014/main" id="{BB52CD56-3543-422F-A899-67E199B78B0A}"/>
                </a:ext>
              </a:extLst>
            </p:cNvPr>
            <p:cNvSpPr/>
            <p:nvPr/>
          </p:nvSpPr>
          <p:spPr>
            <a:xfrm>
              <a:off x="295655" y="1731264"/>
              <a:ext cx="3310254" cy="3084830"/>
            </a:xfrm>
            <a:custGeom>
              <a:avLst/>
              <a:gdLst/>
              <a:ahLst/>
              <a:cxnLst/>
              <a:rect l="l" t="t" r="r" b="b"/>
              <a:pathLst>
                <a:path w="3310254" h="3084829">
                  <a:moveTo>
                    <a:pt x="385572" y="2699004"/>
                  </a:moveTo>
                  <a:lnTo>
                    <a:pt x="385572" y="192786"/>
                  </a:lnTo>
                  <a:lnTo>
                    <a:pt x="390663" y="148596"/>
                  </a:lnTo>
                  <a:lnTo>
                    <a:pt x="405166" y="108024"/>
                  </a:lnTo>
                  <a:lnTo>
                    <a:pt x="427923" y="72227"/>
                  </a:lnTo>
                  <a:lnTo>
                    <a:pt x="457778" y="42367"/>
                  </a:lnTo>
                  <a:lnTo>
                    <a:pt x="493573" y="19603"/>
                  </a:lnTo>
                  <a:lnTo>
                    <a:pt x="534152" y="5094"/>
                  </a:lnTo>
                  <a:lnTo>
                    <a:pt x="578357" y="0"/>
                  </a:lnTo>
                  <a:lnTo>
                    <a:pt x="3117342" y="0"/>
                  </a:lnTo>
                  <a:lnTo>
                    <a:pt x="3161531" y="5094"/>
                  </a:lnTo>
                  <a:lnTo>
                    <a:pt x="3202103" y="19603"/>
                  </a:lnTo>
                  <a:lnTo>
                    <a:pt x="3237900" y="42367"/>
                  </a:lnTo>
                  <a:lnTo>
                    <a:pt x="3267760" y="72227"/>
                  </a:lnTo>
                  <a:lnTo>
                    <a:pt x="3290524" y="108024"/>
                  </a:lnTo>
                  <a:lnTo>
                    <a:pt x="3305033" y="148596"/>
                  </a:lnTo>
                  <a:lnTo>
                    <a:pt x="3310128" y="192786"/>
                  </a:lnTo>
                  <a:lnTo>
                    <a:pt x="3305033" y="236975"/>
                  </a:lnTo>
                  <a:lnTo>
                    <a:pt x="3290524" y="277547"/>
                  </a:lnTo>
                  <a:lnTo>
                    <a:pt x="3267760" y="313344"/>
                  </a:lnTo>
                  <a:lnTo>
                    <a:pt x="3237900" y="343204"/>
                  </a:lnTo>
                  <a:lnTo>
                    <a:pt x="3202103" y="365968"/>
                  </a:lnTo>
                  <a:lnTo>
                    <a:pt x="3161531" y="380477"/>
                  </a:lnTo>
                  <a:lnTo>
                    <a:pt x="3117342" y="385572"/>
                  </a:lnTo>
                  <a:lnTo>
                    <a:pt x="2924556" y="385572"/>
                  </a:lnTo>
                  <a:lnTo>
                    <a:pt x="2924556" y="2891790"/>
                  </a:lnTo>
                  <a:lnTo>
                    <a:pt x="2919461" y="2935979"/>
                  </a:lnTo>
                  <a:lnTo>
                    <a:pt x="2904952" y="2976551"/>
                  </a:lnTo>
                  <a:lnTo>
                    <a:pt x="2882188" y="3012348"/>
                  </a:lnTo>
                  <a:lnTo>
                    <a:pt x="2852328" y="3042208"/>
                  </a:lnTo>
                  <a:lnTo>
                    <a:pt x="2816531" y="3064972"/>
                  </a:lnTo>
                  <a:lnTo>
                    <a:pt x="2775959" y="3079481"/>
                  </a:lnTo>
                  <a:lnTo>
                    <a:pt x="2731770" y="3084576"/>
                  </a:lnTo>
                  <a:lnTo>
                    <a:pt x="192786" y="3084576"/>
                  </a:lnTo>
                  <a:lnTo>
                    <a:pt x="148580" y="3079481"/>
                  </a:lnTo>
                  <a:lnTo>
                    <a:pt x="108001" y="3064972"/>
                  </a:lnTo>
                  <a:lnTo>
                    <a:pt x="72206" y="3042208"/>
                  </a:lnTo>
                  <a:lnTo>
                    <a:pt x="42351" y="3012348"/>
                  </a:lnTo>
                  <a:lnTo>
                    <a:pt x="19594" y="2976551"/>
                  </a:lnTo>
                  <a:lnTo>
                    <a:pt x="5091" y="2935979"/>
                  </a:lnTo>
                  <a:lnTo>
                    <a:pt x="0" y="2891790"/>
                  </a:lnTo>
                  <a:lnTo>
                    <a:pt x="5091" y="2847600"/>
                  </a:lnTo>
                  <a:lnTo>
                    <a:pt x="19594" y="2807028"/>
                  </a:lnTo>
                  <a:lnTo>
                    <a:pt x="42351" y="2771231"/>
                  </a:lnTo>
                  <a:lnTo>
                    <a:pt x="72206" y="2741371"/>
                  </a:lnTo>
                  <a:lnTo>
                    <a:pt x="108001" y="2718607"/>
                  </a:lnTo>
                  <a:lnTo>
                    <a:pt x="148580" y="2704098"/>
                  </a:lnTo>
                  <a:lnTo>
                    <a:pt x="192786" y="2699004"/>
                  </a:lnTo>
                  <a:lnTo>
                    <a:pt x="385572" y="2699004"/>
                  </a:lnTo>
                  <a:close/>
                </a:path>
                <a:path w="3310254" h="3084829">
                  <a:moveTo>
                    <a:pt x="578357" y="0"/>
                  </a:moveTo>
                  <a:lnTo>
                    <a:pt x="622563" y="5094"/>
                  </a:lnTo>
                  <a:lnTo>
                    <a:pt x="663142" y="19603"/>
                  </a:lnTo>
                  <a:lnTo>
                    <a:pt x="698937" y="42367"/>
                  </a:lnTo>
                  <a:lnTo>
                    <a:pt x="728792" y="72227"/>
                  </a:lnTo>
                  <a:lnTo>
                    <a:pt x="751549" y="108024"/>
                  </a:lnTo>
                  <a:lnTo>
                    <a:pt x="766052" y="148596"/>
                  </a:lnTo>
                  <a:lnTo>
                    <a:pt x="771144" y="192786"/>
                  </a:lnTo>
                  <a:lnTo>
                    <a:pt x="766052" y="236975"/>
                  </a:lnTo>
                  <a:lnTo>
                    <a:pt x="751549" y="277547"/>
                  </a:lnTo>
                  <a:lnTo>
                    <a:pt x="728792" y="313344"/>
                  </a:lnTo>
                  <a:lnTo>
                    <a:pt x="698937" y="343204"/>
                  </a:lnTo>
                  <a:lnTo>
                    <a:pt x="663142" y="365968"/>
                  </a:lnTo>
                  <a:lnTo>
                    <a:pt x="622563" y="380477"/>
                  </a:lnTo>
                  <a:lnTo>
                    <a:pt x="578357" y="385572"/>
                  </a:lnTo>
                  <a:lnTo>
                    <a:pt x="540836" y="377993"/>
                  </a:lnTo>
                  <a:lnTo>
                    <a:pt x="510197" y="357330"/>
                  </a:lnTo>
                  <a:lnTo>
                    <a:pt x="489539" y="326689"/>
                  </a:lnTo>
                  <a:lnTo>
                    <a:pt x="481964" y="289178"/>
                  </a:lnTo>
                  <a:lnTo>
                    <a:pt x="489539" y="251668"/>
                  </a:lnTo>
                  <a:lnTo>
                    <a:pt x="510197" y="221027"/>
                  </a:lnTo>
                  <a:lnTo>
                    <a:pt x="540836" y="200364"/>
                  </a:lnTo>
                  <a:lnTo>
                    <a:pt x="578357" y="192786"/>
                  </a:lnTo>
                  <a:lnTo>
                    <a:pt x="771144" y="192786"/>
                  </a:lnTo>
                </a:path>
                <a:path w="3310254" h="3084829">
                  <a:moveTo>
                    <a:pt x="2924556" y="385572"/>
                  </a:moveTo>
                  <a:lnTo>
                    <a:pt x="578357" y="385572"/>
                  </a:lnTo>
                </a:path>
              </a:pathLst>
            </a:custGeom>
            <a:ln w="24384">
              <a:solidFill>
                <a:srgbClr val="41709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" name="object 8">
              <a:extLst>
                <a:ext uri="{FF2B5EF4-FFF2-40B4-BE49-F238E27FC236}">
                  <a16:creationId xmlns:a16="http://schemas.microsoft.com/office/drawing/2014/main" id="{C6C5B405-0C4B-46C3-ADDE-7859CF5DEBF7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76250" y="4418076"/>
              <a:ext cx="217170" cy="217170"/>
            </a:xfrm>
            <a:prstGeom prst="rect">
              <a:avLst/>
            </a:prstGeom>
          </p:spPr>
        </p:pic>
        <p:sp>
          <p:nvSpPr>
            <p:cNvPr id="7" name="object 9">
              <a:extLst>
                <a:ext uri="{FF2B5EF4-FFF2-40B4-BE49-F238E27FC236}">
                  <a16:creationId xmlns:a16="http://schemas.microsoft.com/office/drawing/2014/main" id="{DDBCDD4D-1D4C-48E0-A4E6-BCB1B296F138}"/>
                </a:ext>
              </a:extLst>
            </p:cNvPr>
            <p:cNvSpPr/>
            <p:nvPr/>
          </p:nvSpPr>
          <p:spPr>
            <a:xfrm>
              <a:off x="488441" y="4430267"/>
              <a:ext cx="193040" cy="386080"/>
            </a:xfrm>
            <a:custGeom>
              <a:avLst/>
              <a:gdLst/>
              <a:ahLst/>
              <a:cxnLst/>
              <a:rect l="l" t="t" r="r" b="b"/>
              <a:pathLst>
                <a:path w="193040" h="386079">
                  <a:moveTo>
                    <a:pt x="0" y="385571"/>
                  </a:moveTo>
                  <a:lnTo>
                    <a:pt x="44205" y="380477"/>
                  </a:lnTo>
                  <a:lnTo>
                    <a:pt x="84784" y="365968"/>
                  </a:lnTo>
                  <a:lnTo>
                    <a:pt x="120579" y="343204"/>
                  </a:lnTo>
                  <a:lnTo>
                    <a:pt x="150434" y="313344"/>
                  </a:lnTo>
                  <a:lnTo>
                    <a:pt x="173191" y="277547"/>
                  </a:lnTo>
                  <a:lnTo>
                    <a:pt x="187694" y="236975"/>
                  </a:lnTo>
                  <a:lnTo>
                    <a:pt x="192786" y="192785"/>
                  </a:lnTo>
                  <a:lnTo>
                    <a:pt x="192786" y="0"/>
                  </a:lnTo>
                </a:path>
              </a:pathLst>
            </a:custGeom>
            <a:ln w="24384">
              <a:solidFill>
                <a:srgbClr val="41709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Rectángulo 7">
            <a:extLst>
              <a:ext uri="{FF2B5EF4-FFF2-40B4-BE49-F238E27FC236}">
                <a16:creationId xmlns:a16="http://schemas.microsoft.com/office/drawing/2014/main" id="{9FE5B6EE-89E2-4400-8E18-339149DA1B1A}"/>
              </a:ext>
            </a:extLst>
          </p:cNvPr>
          <p:cNvSpPr/>
          <p:nvPr/>
        </p:nvSpPr>
        <p:spPr>
          <a:xfrm>
            <a:off x="3118577" y="3878296"/>
            <a:ext cx="885907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s-CO" sz="2400" dirty="0">
                <a:latin typeface="Century" panose="02040604050505020304" pitchFamily="18" charset="0"/>
              </a:rPr>
              <a:t>Las habilidades de comunicación efectiva permiten a los proveedores de salud establecer una relación de comunicación y confianza, permitiendo que comprendan las necesidades sanitarias y sociales de las personas con trastornos MNS. 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657AA224-2EAA-4654-B508-F7B0C903F2BD}"/>
              </a:ext>
            </a:extLst>
          </p:cNvPr>
          <p:cNvSpPr txBox="1"/>
          <p:nvPr/>
        </p:nvSpPr>
        <p:spPr>
          <a:xfrm>
            <a:off x="774402" y="1304511"/>
            <a:ext cx="2213190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90"/>
              </a:spcBef>
            </a:pPr>
            <a:r>
              <a:rPr lang="es-ES" spc="-10" dirty="0">
                <a:latin typeface="Arial MT"/>
                <a:cs typeface="Arial MT"/>
              </a:rPr>
              <a:t>Se</a:t>
            </a:r>
            <a:r>
              <a:rPr lang="es-ES" sz="1800" spc="-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lang="es-ES" sz="2000" spc="-10" dirty="0">
                <a:latin typeface="Arial MT"/>
                <a:cs typeface="Arial MT"/>
              </a:rPr>
              <a:t>consideran</a:t>
            </a:r>
            <a:r>
              <a:rPr lang="es-ES" sz="2000" spc="55" dirty="0">
                <a:latin typeface="Arial MT"/>
                <a:cs typeface="Arial MT"/>
              </a:rPr>
              <a:t> </a:t>
            </a:r>
            <a:r>
              <a:rPr lang="es-ES" sz="2000" spc="-5" dirty="0">
                <a:latin typeface="Arial MT"/>
                <a:cs typeface="Arial MT"/>
              </a:rPr>
              <a:t>como </a:t>
            </a:r>
            <a:r>
              <a:rPr lang="es-ES" sz="2000" dirty="0">
                <a:latin typeface="Arial MT"/>
                <a:cs typeface="Arial MT"/>
              </a:rPr>
              <a:t> </a:t>
            </a:r>
            <a:r>
              <a:rPr lang="es-ES" sz="2000" spc="-5" dirty="0">
                <a:latin typeface="Arial MT"/>
                <a:cs typeface="Arial MT"/>
              </a:rPr>
              <a:t>principios</a:t>
            </a:r>
            <a:r>
              <a:rPr lang="es-ES" sz="2000" spc="35" dirty="0">
                <a:latin typeface="Arial MT"/>
                <a:cs typeface="Arial MT"/>
              </a:rPr>
              <a:t> </a:t>
            </a:r>
            <a:r>
              <a:rPr lang="es-ES" sz="2000" spc="-10" dirty="0">
                <a:latin typeface="Arial MT"/>
                <a:cs typeface="Arial MT"/>
              </a:rPr>
              <a:t>generales</a:t>
            </a:r>
            <a:r>
              <a:rPr lang="es-ES" sz="2000" spc="40" dirty="0">
                <a:latin typeface="Arial MT"/>
                <a:cs typeface="Arial MT"/>
              </a:rPr>
              <a:t> </a:t>
            </a:r>
            <a:r>
              <a:rPr lang="es-ES" sz="2000" spc="-5" dirty="0">
                <a:latin typeface="Arial MT"/>
                <a:cs typeface="Arial MT"/>
              </a:rPr>
              <a:t>y </a:t>
            </a:r>
            <a:r>
              <a:rPr lang="es-ES" sz="2000" dirty="0">
                <a:latin typeface="Arial MT"/>
                <a:cs typeface="Arial MT"/>
              </a:rPr>
              <a:t> </a:t>
            </a:r>
            <a:r>
              <a:rPr lang="es-ES" sz="2000" spc="-10" dirty="0">
                <a:latin typeface="Arial MT"/>
                <a:cs typeface="Arial MT"/>
              </a:rPr>
              <a:t>conocimientos</a:t>
            </a:r>
            <a:r>
              <a:rPr lang="es-ES" sz="2000" spc="25" dirty="0">
                <a:latin typeface="Arial MT"/>
                <a:cs typeface="Arial MT"/>
              </a:rPr>
              <a:t> </a:t>
            </a:r>
            <a:r>
              <a:rPr lang="es-ES" sz="2000" spc="-10" dirty="0">
                <a:latin typeface="Arial MT"/>
                <a:cs typeface="Arial MT"/>
              </a:rPr>
              <a:t>básicos</a:t>
            </a:r>
            <a:r>
              <a:rPr lang="es-ES" sz="2000" spc="25" dirty="0">
                <a:latin typeface="Arial MT"/>
                <a:cs typeface="Arial MT"/>
              </a:rPr>
              <a:t> </a:t>
            </a:r>
            <a:r>
              <a:rPr lang="es-ES" sz="2000" spc="-15" dirty="0">
                <a:latin typeface="Arial MT"/>
                <a:cs typeface="Arial MT"/>
              </a:rPr>
              <a:t>para </a:t>
            </a:r>
            <a:r>
              <a:rPr lang="es-ES" sz="2000" spc="-370" dirty="0">
                <a:latin typeface="Arial MT"/>
                <a:cs typeface="Arial MT"/>
              </a:rPr>
              <a:t> </a:t>
            </a:r>
            <a:r>
              <a:rPr lang="es-ES" sz="2000" spc="-15" dirty="0">
                <a:latin typeface="Arial MT"/>
                <a:cs typeface="Arial MT"/>
              </a:rPr>
              <a:t>proveer</a:t>
            </a:r>
            <a:r>
              <a:rPr lang="es-ES" sz="2000" spc="20" dirty="0">
                <a:latin typeface="Arial MT"/>
                <a:cs typeface="Arial MT"/>
              </a:rPr>
              <a:t> </a:t>
            </a:r>
            <a:r>
              <a:rPr lang="es-ES" sz="2000" spc="-10" dirty="0">
                <a:latin typeface="Arial MT"/>
                <a:cs typeface="Arial MT"/>
              </a:rPr>
              <a:t>atención</a:t>
            </a:r>
            <a:r>
              <a:rPr lang="es-ES" sz="2000" spc="25" dirty="0">
                <a:latin typeface="Arial MT"/>
                <a:cs typeface="Arial MT"/>
              </a:rPr>
              <a:t> </a:t>
            </a:r>
            <a:r>
              <a:rPr lang="es-ES" sz="2000" spc="-10" dirty="0">
                <a:latin typeface="Arial MT"/>
                <a:cs typeface="Arial MT"/>
              </a:rPr>
              <a:t>clínica</a:t>
            </a:r>
            <a:endParaRPr lang="es-ES" sz="2000" dirty="0">
              <a:latin typeface="Arial MT"/>
              <a:cs typeface="Arial MT"/>
            </a:endParaRP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24EEBE61-2156-477D-8410-DCD5163C122F}"/>
              </a:ext>
            </a:extLst>
          </p:cNvPr>
          <p:cNvSpPr/>
          <p:nvPr/>
        </p:nvSpPr>
        <p:spPr>
          <a:xfrm>
            <a:off x="3547267" y="1230721"/>
            <a:ext cx="843038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s-CO" sz="2400" dirty="0">
                <a:latin typeface="Century" panose="02040604050505020304" pitchFamily="18" charset="0"/>
              </a:rPr>
              <a:t>Se deben usar herramientas de comunicación efectiva en la atención de la salud de todas las personas, incluidas las personas con trastornos MNS y sus cuidadores</a:t>
            </a:r>
            <a:r>
              <a:rPr lang="es-CO" sz="24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8170993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2EED6492-A823-4F9A-825C-A7C12126640B}"/>
              </a:ext>
            </a:extLst>
          </p:cNvPr>
          <p:cNvSpPr txBox="1"/>
          <p:nvPr/>
        </p:nvSpPr>
        <p:spPr>
          <a:xfrm>
            <a:off x="2311906" y="3669782"/>
            <a:ext cx="609765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400" dirty="0"/>
              <a:t>“</a:t>
            </a:r>
            <a:r>
              <a:rPr lang="es-ES" sz="2400" dirty="0">
                <a:solidFill>
                  <a:srgbClr val="7030A0"/>
                </a:solidFill>
                <a:latin typeface="Century" panose="02040604050505020304" pitchFamily="18" charset="0"/>
              </a:rPr>
              <a:t>Al momento de expresarnos ser claros y concretos, breves y disculparse cuando es necesario</a:t>
            </a:r>
            <a:r>
              <a:rPr lang="es-ES" sz="2400" dirty="0">
                <a:latin typeface="Century" panose="02040604050505020304" pitchFamily="18" charset="0"/>
              </a:rPr>
              <a:t>”</a:t>
            </a:r>
            <a:endParaRPr lang="es-CO" sz="2400" dirty="0">
              <a:latin typeface="Century" panose="02040604050505020304" pitchFamily="18" charset="0"/>
            </a:endParaRPr>
          </a:p>
        </p:txBody>
      </p:sp>
      <p:grpSp>
        <p:nvGrpSpPr>
          <p:cNvPr id="4" name="object 12">
            <a:extLst>
              <a:ext uri="{FF2B5EF4-FFF2-40B4-BE49-F238E27FC236}">
                <a16:creationId xmlns:a16="http://schemas.microsoft.com/office/drawing/2014/main" id="{9B8A1F96-FCB6-4239-97E7-57FACED8A592}"/>
              </a:ext>
            </a:extLst>
          </p:cNvPr>
          <p:cNvGrpSpPr/>
          <p:nvPr/>
        </p:nvGrpSpPr>
        <p:grpSpPr>
          <a:xfrm>
            <a:off x="6027313" y="1206477"/>
            <a:ext cx="4319896" cy="4384951"/>
            <a:chOff x="6133742" y="1302073"/>
            <a:chExt cx="4058920" cy="4288155"/>
          </a:xfrm>
        </p:grpSpPr>
        <p:pic>
          <p:nvPicPr>
            <p:cNvPr id="5" name="object 13">
              <a:extLst>
                <a:ext uri="{FF2B5EF4-FFF2-40B4-BE49-F238E27FC236}">
                  <a16:creationId xmlns:a16="http://schemas.microsoft.com/office/drawing/2014/main" id="{EE65D241-3CF8-4CFD-8471-7D9D61B37EC0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119872" y="2246376"/>
              <a:ext cx="2072639" cy="3343656"/>
            </a:xfrm>
            <a:prstGeom prst="rect">
              <a:avLst/>
            </a:prstGeom>
          </p:spPr>
        </p:pic>
        <p:sp>
          <p:nvSpPr>
            <p:cNvPr id="6" name="object 14">
              <a:extLst>
                <a:ext uri="{FF2B5EF4-FFF2-40B4-BE49-F238E27FC236}">
                  <a16:creationId xmlns:a16="http://schemas.microsoft.com/office/drawing/2014/main" id="{2822FA21-7983-46AB-8752-04A0C6A2175A}"/>
                </a:ext>
              </a:extLst>
            </p:cNvPr>
            <p:cNvSpPr/>
            <p:nvPr/>
          </p:nvSpPr>
          <p:spPr>
            <a:xfrm>
              <a:off x="6145924" y="1314271"/>
              <a:ext cx="2665730" cy="1539875"/>
            </a:xfrm>
            <a:custGeom>
              <a:avLst/>
              <a:gdLst/>
              <a:ahLst/>
              <a:cxnLst/>
              <a:rect l="l" t="t" r="r" b="b"/>
              <a:pathLst>
                <a:path w="2665729" h="1539875">
                  <a:moveTo>
                    <a:pt x="2255367" y="543953"/>
                  </a:moveTo>
                  <a:lnTo>
                    <a:pt x="2249957" y="506818"/>
                  </a:lnTo>
                  <a:lnTo>
                    <a:pt x="2236089" y="470331"/>
                  </a:lnTo>
                  <a:lnTo>
                    <a:pt x="2213584" y="435216"/>
                  </a:lnTo>
                  <a:lnTo>
                    <a:pt x="2182355" y="402132"/>
                  </a:lnTo>
                  <a:lnTo>
                    <a:pt x="2186000" y="395998"/>
                  </a:lnTo>
                  <a:lnTo>
                    <a:pt x="2189315" y="389775"/>
                  </a:lnTo>
                  <a:lnTo>
                    <a:pt x="2192337" y="383476"/>
                  </a:lnTo>
                  <a:lnTo>
                    <a:pt x="2195055" y="377113"/>
                  </a:lnTo>
                  <a:lnTo>
                    <a:pt x="2204326" y="338975"/>
                  </a:lnTo>
                  <a:lnTo>
                    <a:pt x="2202408" y="301459"/>
                  </a:lnTo>
                  <a:lnTo>
                    <a:pt x="2168131" y="232130"/>
                  </a:lnTo>
                  <a:lnTo>
                    <a:pt x="2137333" y="202196"/>
                  </a:lnTo>
                  <a:lnTo>
                    <a:pt x="2098497" y="176682"/>
                  </a:lnTo>
                  <a:lnTo>
                    <a:pt x="2052408" y="156527"/>
                  </a:lnTo>
                  <a:lnTo>
                    <a:pt x="1999856" y="142671"/>
                  </a:lnTo>
                  <a:lnTo>
                    <a:pt x="1988400" y="113842"/>
                  </a:lnTo>
                  <a:lnTo>
                    <a:pt x="1945182" y="62598"/>
                  </a:lnTo>
                  <a:lnTo>
                    <a:pt x="1872081" y="21488"/>
                  </a:lnTo>
                  <a:lnTo>
                    <a:pt x="1826260" y="8178"/>
                  </a:lnTo>
                  <a:lnTo>
                    <a:pt x="1778330" y="1346"/>
                  </a:lnTo>
                  <a:lnTo>
                    <a:pt x="1729740" y="901"/>
                  </a:lnTo>
                  <a:lnTo>
                    <a:pt x="1681911" y="6769"/>
                  </a:lnTo>
                  <a:lnTo>
                    <a:pt x="1636293" y="18884"/>
                  </a:lnTo>
                  <a:lnTo>
                    <a:pt x="1594307" y="37160"/>
                  </a:lnTo>
                  <a:lnTo>
                    <a:pt x="1557388" y="61518"/>
                  </a:lnTo>
                  <a:lnTo>
                    <a:pt x="1540459" y="47942"/>
                  </a:lnTo>
                  <a:lnTo>
                    <a:pt x="1500568" y="25311"/>
                  </a:lnTo>
                  <a:lnTo>
                    <a:pt x="1428610" y="4152"/>
                  </a:lnTo>
                  <a:lnTo>
                    <a:pt x="1378089" y="0"/>
                  </a:lnTo>
                  <a:lnTo>
                    <a:pt x="1328280" y="3556"/>
                  </a:lnTo>
                  <a:lnTo>
                    <a:pt x="1280998" y="14389"/>
                  </a:lnTo>
                  <a:lnTo>
                    <a:pt x="1238097" y="32105"/>
                  </a:lnTo>
                  <a:lnTo>
                    <a:pt x="1201381" y="56248"/>
                  </a:lnTo>
                  <a:lnTo>
                    <a:pt x="1172705" y="86410"/>
                  </a:lnTo>
                  <a:lnTo>
                    <a:pt x="1157909" y="77139"/>
                  </a:lnTo>
                  <a:lnTo>
                    <a:pt x="1108189" y="53898"/>
                  </a:lnTo>
                  <a:lnTo>
                    <a:pt x="1061935" y="40538"/>
                  </a:lnTo>
                  <a:lnTo>
                    <a:pt x="1014323" y="33235"/>
                  </a:lnTo>
                  <a:lnTo>
                    <a:pt x="966406" y="31775"/>
                  </a:lnTo>
                  <a:lnTo>
                    <a:pt x="919251" y="35915"/>
                  </a:lnTo>
                  <a:lnTo>
                    <a:pt x="873925" y="45440"/>
                  </a:lnTo>
                  <a:lnTo>
                    <a:pt x="831494" y="60121"/>
                  </a:lnTo>
                  <a:lnTo>
                    <a:pt x="793000" y="79743"/>
                  </a:lnTo>
                  <a:lnTo>
                    <a:pt x="759536" y="104076"/>
                  </a:lnTo>
                  <a:lnTo>
                    <a:pt x="732142" y="132892"/>
                  </a:lnTo>
                  <a:lnTo>
                    <a:pt x="690092" y="118503"/>
                  </a:lnTo>
                  <a:lnTo>
                    <a:pt x="645896" y="108153"/>
                  </a:lnTo>
                  <a:lnTo>
                    <a:pt x="600176" y="101904"/>
                  </a:lnTo>
                  <a:lnTo>
                    <a:pt x="553580" y="99847"/>
                  </a:lnTo>
                  <a:lnTo>
                    <a:pt x="506717" y="102031"/>
                  </a:lnTo>
                  <a:lnTo>
                    <a:pt x="450710" y="110426"/>
                  </a:lnTo>
                  <a:lnTo>
                    <a:pt x="398818" y="124472"/>
                  </a:lnTo>
                  <a:lnTo>
                    <a:pt x="351624" y="143624"/>
                  </a:lnTo>
                  <a:lnTo>
                    <a:pt x="309765" y="167309"/>
                  </a:lnTo>
                  <a:lnTo>
                    <a:pt x="273862" y="194983"/>
                  </a:lnTo>
                  <a:lnTo>
                    <a:pt x="244513" y="226085"/>
                  </a:lnTo>
                  <a:lnTo>
                    <a:pt x="222364" y="260057"/>
                  </a:lnTo>
                  <a:lnTo>
                    <a:pt x="208013" y="296329"/>
                  </a:lnTo>
                  <a:lnTo>
                    <a:pt x="202095" y="334352"/>
                  </a:lnTo>
                  <a:lnTo>
                    <a:pt x="205219" y="373557"/>
                  </a:lnTo>
                  <a:lnTo>
                    <a:pt x="203314" y="377113"/>
                  </a:lnTo>
                  <a:lnTo>
                    <a:pt x="151257" y="385152"/>
                  </a:lnTo>
                  <a:lnTo>
                    <a:pt x="103962" y="401091"/>
                  </a:lnTo>
                  <a:lnTo>
                    <a:pt x="63296" y="424129"/>
                  </a:lnTo>
                  <a:lnTo>
                    <a:pt x="31102" y="453440"/>
                  </a:lnTo>
                  <a:lnTo>
                    <a:pt x="7645" y="492036"/>
                  </a:lnTo>
                  <a:lnTo>
                    <a:pt x="0" y="532130"/>
                  </a:lnTo>
                  <a:lnTo>
                    <a:pt x="7416" y="571715"/>
                  </a:lnTo>
                  <a:lnTo>
                    <a:pt x="29083" y="608736"/>
                  </a:lnTo>
                  <a:lnTo>
                    <a:pt x="64249" y="641159"/>
                  </a:lnTo>
                  <a:lnTo>
                    <a:pt x="112128" y="666927"/>
                  </a:lnTo>
                  <a:lnTo>
                    <a:pt x="82384" y="694055"/>
                  </a:lnTo>
                  <a:lnTo>
                    <a:pt x="62115" y="724560"/>
                  </a:lnTo>
                  <a:lnTo>
                    <a:pt x="51904" y="757301"/>
                  </a:lnTo>
                  <a:lnTo>
                    <a:pt x="52311" y="791133"/>
                  </a:lnTo>
                  <a:lnTo>
                    <a:pt x="86880" y="857148"/>
                  </a:lnTo>
                  <a:lnTo>
                    <a:pt x="118440" y="883666"/>
                  </a:lnTo>
                  <a:lnTo>
                    <a:pt x="157492" y="904748"/>
                  </a:lnTo>
                  <a:lnTo>
                    <a:pt x="202539" y="919581"/>
                  </a:lnTo>
                  <a:lnTo>
                    <a:pt x="252056" y="927379"/>
                  </a:lnTo>
                  <a:lnTo>
                    <a:pt x="304533" y="927277"/>
                  </a:lnTo>
                  <a:lnTo>
                    <a:pt x="307327" y="930706"/>
                  </a:lnTo>
                  <a:lnTo>
                    <a:pt x="340144" y="963231"/>
                  </a:lnTo>
                  <a:lnTo>
                    <a:pt x="376301" y="990307"/>
                  </a:lnTo>
                  <a:lnTo>
                    <a:pt x="416687" y="1013460"/>
                  </a:lnTo>
                  <a:lnTo>
                    <a:pt x="460616" y="1032586"/>
                  </a:lnTo>
                  <a:lnTo>
                    <a:pt x="507453" y="1047572"/>
                  </a:lnTo>
                  <a:lnTo>
                    <a:pt x="556526" y="1058303"/>
                  </a:lnTo>
                  <a:lnTo>
                    <a:pt x="607187" y="1064666"/>
                  </a:lnTo>
                  <a:lnTo>
                    <a:pt x="658761" y="1066546"/>
                  </a:lnTo>
                  <a:lnTo>
                    <a:pt x="710615" y="1063828"/>
                  </a:lnTo>
                  <a:lnTo>
                    <a:pt x="762063" y="1056398"/>
                  </a:lnTo>
                  <a:lnTo>
                    <a:pt x="812469" y="1044155"/>
                  </a:lnTo>
                  <a:lnTo>
                    <a:pt x="861174" y="1026972"/>
                  </a:lnTo>
                  <a:lnTo>
                    <a:pt x="899109" y="1059459"/>
                  </a:lnTo>
                  <a:lnTo>
                    <a:pt x="944245" y="1086827"/>
                  </a:lnTo>
                  <a:lnTo>
                    <a:pt x="995489" y="1108519"/>
                  </a:lnTo>
                  <a:lnTo>
                    <a:pt x="1051801" y="1124000"/>
                  </a:lnTo>
                  <a:lnTo>
                    <a:pt x="1102715" y="1131862"/>
                  </a:lnTo>
                  <a:lnTo>
                    <a:pt x="1153464" y="1134465"/>
                  </a:lnTo>
                  <a:lnTo>
                    <a:pt x="1203375" y="1132052"/>
                  </a:lnTo>
                  <a:lnTo>
                    <a:pt x="1251750" y="1124889"/>
                  </a:lnTo>
                  <a:lnTo>
                    <a:pt x="1297940" y="1113231"/>
                  </a:lnTo>
                  <a:lnTo>
                    <a:pt x="1341234" y="1097305"/>
                  </a:lnTo>
                  <a:lnTo>
                    <a:pt x="1380985" y="1077379"/>
                  </a:lnTo>
                  <a:lnTo>
                    <a:pt x="1416494" y="1053693"/>
                  </a:lnTo>
                  <a:lnTo>
                    <a:pt x="1447088" y="1026502"/>
                  </a:lnTo>
                  <a:lnTo>
                    <a:pt x="1472095" y="996048"/>
                  </a:lnTo>
                  <a:lnTo>
                    <a:pt x="1490840" y="962583"/>
                  </a:lnTo>
                  <a:lnTo>
                    <a:pt x="1527505" y="975956"/>
                  </a:lnTo>
                  <a:lnTo>
                    <a:pt x="1566316" y="985697"/>
                  </a:lnTo>
                  <a:lnTo>
                    <a:pt x="1606727" y="991730"/>
                  </a:lnTo>
                  <a:lnTo>
                    <a:pt x="1648193" y="993952"/>
                  </a:lnTo>
                  <a:lnTo>
                    <a:pt x="1702422" y="990917"/>
                  </a:lnTo>
                  <a:lnTo>
                    <a:pt x="1753539" y="981608"/>
                  </a:lnTo>
                  <a:lnTo>
                    <a:pt x="1800694" y="966584"/>
                  </a:lnTo>
                  <a:lnTo>
                    <a:pt x="1843036" y="946442"/>
                  </a:lnTo>
                  <a:lnTo>
                    <a:pt x="1879676" y="921753"/>
                  </a:lnTo>
                  <a:lnTo>
                    <a:pt x="1909775" y="893102"/>
                  </a:lnTo>
                  <a:lnTo>
                    <a:pt x="1932482" y="861060"/>
                  </a:lnTo>
                  <a:lnTo>
                    <a:pt x="1952231" y="789101"/>
                  </a:lnTo>
                  <a:lnTo>
                    <a:pt x="1996592" y="782751"/>
                  </a:lnTo>
                  <a:lnTo>
                    <a:pt x="2039251" y="772579"/>
                  </a:lnTo>
                  <a:lnTo>
                    <a:pt x="2079675" y="758761"/>
                  </a:lnTo>
                  <a:lnTo>
                    <a:pt x="2117331" y="741476"/>
                  </a:lnTo>
                  <a:lnTo>
                    <a:pt x="2159939" y="715060"/>
                  </a:lnTo>
                  <a:lnTo>
                    <a:pt x="2194903" y="685114"/>
                  </a:lnTo>
                  <a:lnTo>
                    <a:pt x="2222055" y="652322"/>
                  </a:lnTo>
                  <a:lnTo>
                    <a:pt x="2241270" y="617410"/>
                  </a:lnTo>
                  <a:lnTo>
                    <a:pt x="2252421" y="581050"/>
                  </a:lnTo>
                  <a:lnTo>
                    <a:pt x="2255367" y="543953"/>
                  </a:lnTo>
                  <a:close/>
                </a:path>
                <a:path w="2665729" h="1539875">
                  <a:moveTo>
                    <a:pt x="2665590" y="1507921"/>
                  </a:moveTo>
                  <a:lnTo>
                    <a:pt x="2663113" y="1495666"/>
                  </a:lnTo>
                  <a:lnTo>
                    <a:pt x="2656357" y="1485658"/>
                  </a:lnTo>
                  <a:lnTo>
                    <a:pt x="2646349" y="1478902"/>
                  </a:lnTo>
                  <a:lnTo>
                    <a:pt x="2634094" y="1476425"/>
                  </a:lnTo>
                  <a:lnTo>
                    <a:pt x="2621826" y="1478902"/>
                  </a:lnTo>
                  <a:lnTo>
                    <a:pt x="2611818" y="1485658"/>
                  </a:lnTo>
                  <a:lnTo>
                    <a:pt x="2605062" y="1495666"/>
                  </a:lnTo>
                  <a:lnTo>
                    <a:pt x="2602598" y="1507921"/>
                  </a:lnTo>
                  <a:lnTo>
                    <a:pt x="2605062" y="1520190"/>
                  </a:lnTo>
                  <a:lnTo>
                    <a:pt x="2611818" y="1530197"/>
                  </a:lnTo>
                  <a:lnTo>
                    <a:pt x="2621826" y="1536954"/>
                  </a:lnTo>
                  <a:lnTo>
                    <a:pt x="2634094" y="1539417"/>
                  </a:lnTo>
                  <a:lnTo>
                    <a:pt x="2646349" y="1536954"/>
                  </a:lnTo>
                  <a:lnTo>
                    <a:pt x="2656357" y="1530197"/>
                  </a:lnTo>
                  <a:lnTo>
                    <a:pt x="2663113" y="1520190"/>
                  </a:lnTo>
                  <a:lnTo>
                    <a:pt x="2665590" y="1507921"/>
                  </a:lnTo>
                  <a:close/>
                </a:path>
              </a:pathLst>
            </a:custGeom>
            <a:solidFill>
              <a:srgbClr val="5B9BD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15">
              <a:extLst>
                <a:ext uri="{FF2B5EF4-FFF2-40B4-BE49-F238E27FC236}">
                  <a16:creationId xmlns:a16="http://schemas.microsoft.com/office/drawing/2014/main" id="{8BC7B499-C0F6-460F-85DC-B0BA8CDC6742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467725" y="2602865"/>
              <a:ext cx="125983" cy="125984"/>
            </a:xfrm>
            <a:prstGeom prst="rect">
              <a:avLst/>
            </a:prstGeom>
          </p:spPr>
        </p:pic>
        <p:pic>
          <p:nvPicPr>
            <p:cNvPr id="8" name="object 16">
              <a:extLst>
                <a:ext uri="{FF2B5EF4-FFF2-40B4-BE49-F238E27FC236}">
                  <a16:creationId xmlns:a16="http://schemas.microsoft.com/office/drawing/2014/main" id="{B486D512-D185-4D86-93CF-5568ED90DB17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133715" y="2381630"/>
              <a:ext cx="188975" cy="188976"/>
            </a:xfrm>
            <a:prstGeom prst="rect">
              <a:avLst/>
            </a:prstGeom>
          </p:spPr>
        </p:pic>
        <p:sp>
          <p:nvSpPr>
            <p:cNvPr id="9" name="object 17">
              <a:extLst>
                <a:ext uri="{FF2B5EF4-FFF2-40B4-BE49-F238E27FC236}">
                  <a16:creationId xmlns:a16="http://schemas.microsoft.com/office/drawing/2014/main" id="{43730451-C07C-4689-8C3A-FC63D4A79373}"/>
                </a:ext>
              </a:extLst>
            </p:cNvPr>
            <p:cNvSpPr/>
            <p:nvPr/>
          </p:nvSpPr>
          <p:spPr>
            <a:xfrm>
              <a:off x="6145934" y="1314265"/>
              <a:ext cx="2255520" cy="1134745"/>
            </a:xfrm>
            <a:custGeom>
              <a:avLst/>
              <a:gdLst/>
              <a:ahLst/>
              <a:cxnLst/>
              <a:rect l="l" t="t" r="r" b="b"/>
              <a:pathLst>
                <a:path w="2255520" h="1134745">
                  <a:moveTo>
                    <a:pt x="205208" y="373564"/>
                  </a:moveTo>
                  <a:lnTo>
                    <a:pt x="202087" y="334349"/>
                  </a:lnTo>
                  <a:lnTo>
                    <a:pt x="208010" y="296326"/>
                  </a:lnTo>
                  <a:lnTo>
                    <a:pt x="222358" y="260051"/>
                  </a:lnTo>
                  <a:lnTo>
                    <a:pt x="244511" y="226085"/>
                  </a:lnTo>
                  <a:lnTo>
                    <a:pt x="273851" y="194986"/>
                  </a:lnTo>
                  <a:lnTo>
                    <a:pt x="309760" y="167312"/>
                  </a:lnTo>
                  <a:lnTo>
                    <a:pt x="351619" y="143621"/>
                  </a:lnTo>
                  <a:lnTo>
                    <a:pt x="398809" y="124473"/>
                  </a:lnTo>
                  <a:lnTo>
                    <a:pt x="450711" y="110426"/>
                  </a:lnTo>
                  <a:lnTo>
                    <a:pt x="506706" y="102038"/>
                  </a:lnTo>
                  <a:lnTo>
                    <a:pt x="553571" y="99846"/>
                  </a:lnTo>
                  <a:lnTo>
                    <a:pt x="600174" y="101910"/>
                  </a:lnTo>
                  <a:lnTo>
                    <a:pt x="645887" y="108155"/>
                  </a:lnTo>
                  <a:lnTo>
                    <a:pt x="690082" y="118509"/>
                  </a:lnTo>
                  <a:lnTo>
                    <a:pt x="732131" y="132899"/>
                  </a:lnTo>
                  <a:lnTo>
                    <a:pt x="759527" y="104079"/>
                  </a:lnTo>
                  <a:lnTo>
                    <a:pt x="793000" y="79746"/>
                  </a:lnTo>
                  <a:lnTo>
                    <a:pt x="831487" y="60123"/>
                  </a:lnTo>
                  <a:lnTo>
                    <a:pt x="873926" y="45436"/>
                  </a:lnTo>
                  <a:lnTo>
                    <a:pt x="919252" y="35910"/>
                  </a:lnTo>
                  <a:lnTo>
                    <a:pt x="966404" y="31769"/>
                  </a:lnTo>
                  <a:lnTo>
                    <a:pt x="1014317" y="33238"/>
                  </a:lnTo>
                  <a:lnTo>
                    <a:pt x="1061930" y="40542"/>
                  </a:lnTo>
                  <a:lnTo>
                    <a:pt x="1108178" y="53905"/>
                  </a:lnTo>
                  <a:lnTo>
                    <a:pt x="1157898" y="77140"/>
                  </a:lnTo>
                  <a:lnTo>
                    <a:pt x="1172694" y="86417"/>
                  </a:lnTo>
                  <a:lnTo>
                    <a:pt x="1201376" y="56248"/>
                  </a:lnTo>
                  <a:lnTo>
                    <a:pt x="1238087" y="32100"/>
                  </a:lnTo>
                  <a:lnTo>
                    <a:pt x="1280996" y="14395"/>
                  </a:lnTo>
                  <a:lnTo>
                    <a:pt x="1328272" y="3554"/>
                  </a:lnTo>
                  <a:lnTo>
                    <a:pt x="1378086" y="0"/>
                  </a:lnTo>
                  <a:lnTo>
                    <a:pt x="1428606" y="4154"/>
                  </a:lnTo>
                  <a:lnTo>
                    <a:pt x="1478002" y="16440"/>
                  </a:lnTo>
                  <a:lnTo>
                    <a:pt x="1521452" y="35839"/>
                  </a:lnTo>
                  <a:lnTo>
                    <a:pt x="1557377" y="61525"/>
                  </a:lnTo>
                  <a:lnTo>
                    <a:pt x="1594298" y="37159"/>
                  </a:lnTo>
                  <a:lnTo>
                    <a:pt x="1636286" y="18883"/>
                  </a:lnTo>
                  <a:lnTo>
                    <a:pt x="1681908" y="6770"/>
                  </a:lnTo>
                  <a:lnTo>
                    <a:pt x="1729732" y="898"/>
                  </a:lnTo>
                  <a:lnTo>
                    <a:pt x="1778323" y="1343"/>
                  </a:lnTo>
                  <a:lnTo>
                    <a:pt x="1826250" y="8179"/>
                  </a:lnTo>
                  <a:lnTo>
                    <a:pt x="1872078" y="21483"/>
                  </a:lnTo>
                  <a:lnTo>
                    <a:pt x="1914374" y="41332"/>
                  </a:lnTo>
                  <a:lnTo>
                    <a:pt x="1970016" y="86957"/>
                  </a:lnTo>
                  <a:lnTo>
                    <a:pt x="1999845" y="142678"/>
                  </a:lnTo>
                  <a:lnTo>
                    <a:pt x="2052405" y="156528"/>
                  </a:lnTo>
                  <a:lnTo>
                    <a:pt x="2098496" y="176684"/>
                  </a:lnTo>
                  <a:lnTo>
                    <a:pt x="2137331" y="202201"/>
                  </a:lnTo>
                  <a:lnTo>
                    <a:pt x="2168120" y="232134"/>
                  </a:lnTo>
                  <a:lnTo>
                    <a:pt x="2190075" y="265537"/>
                  </a:lnTo>
                  <a:lnTo>
                    <a:pt x="2204325" y="338975"/>
                  </a:lnTo>
                  <a:lnTo>
                    <a:pt x="2195044" y="377120"/>
                  </a:lnTo>
                  <a:lnTo>
                    <a:pt x="2192327" y="383476"/>
                  </a:lnTo>
                  <a:lnTo>
                    <a:pt x="2189313" y="389772"/>
                  </a:lnTo>
                  <a:lnTo>
                    <a:pt x="2185989" y="395997"/>
                  </a:lnTo>
                  <a:lnTo>
                    <a:pt x="2182344" y="402139"/>
                  </a:lnTo>
                  <a:lnTo>
                    <a:pt x="2213586" y="435211"/>
                  </a:lnTo>
                  <a:lnTo>
                    <a:pt x="2236078" y="470337"/>
                  </a:lnTo>
                  <a:lnTo>
                    <a:pt x="2249957" y="506817"/>
                  </a:lnTo>
                  <a:lnTo>
                    <a:pt x="2255358" y="543954"/>
                  </a:lnTo>
                  <a:lnTo>
                    <a:pt x="2252416" y="581050"/>
                  </a:lnTo>
                  <a:lnTo>
                    <a:pt x="2222048" y="652327"/>
                  </a:lnTo>
                  <a:lnTo>
                    <a:pt x="2194894" y="685111"/>
                  </a:lnTo>
                  <a:lnTo>
                    <a:pt x="2159939" y="715063"/>
                  </a:lnTo>
                  <a:lnTo>
                    <a:pt x="2117320" y="741483"/>
                  </a:lnTo>
                  <a:lnTo>
                    <a:pt x="2079664" y="758765"/>
                  </a:lnTo>
                  <a:lnTo>
                    <a:pt x="2039247" y="772582"/>
                  </a:lnTo>
                  <a:lnTo>
                    <a:pt x="1996591" y="782756"/>
                  </a:lnTo>
                  <a:lnTo>
                    <a:pt x="1952220" y="789108"/>
                  </a:lnTo>
                  <a:lnTo>
                    <a:pt x="1946907" y="826199"/>
                  </a:lnTo>
                  <a:lnTo>
                    <a:pt x="1909774" y="893102"/>
                  </a:lnTo>
                  <a:lnTo>
                    <a:pt x="1879672" y="921758"/>
                  </a:lnTo>
                  <a:lnTo>
                    <a:pt x="1843026" y="946446"/>
                  </a:lnTo>
                  <a:lnTo>
                    <a:pt x="1800695" y="966588"/>
                  </a:lnTo>
                  <a:lnTo>
                    <a:pt x="1753538" y="981606"/>
                  </a:lnTo>
                  <a:lnTo>
                    <a:pt x="1702414" y="990923"/>
                  </a:lnTo>
                  <a:lnTo>
                    <a:pt x="1648182" y="993959"/>
                  </a:lnTo>
                  <a:lnTo>
                    <a:pt x="1606718" y="991736"/>
                  </a:lnTo>
                  <a:lnTo>
                    <a:pt x="1566315" y="985704"/>
                  </a:lnTo>
                  <a:lnTo>
                    <a:pt x="1527506" y="975957"/>
                  </a:lnTo>
                  <a:lnTo>
                    <a:pt x="1490829" y="962590"/>
                  </a:lnTo>
                  <a:lnTo>
                    <a:pt x="1472090" y="996048"/>
                  </a:lnTo>
                  <a:lnTo>
                    <a:pt x="1447083" y="1026498"/>
                  </a:lnTo>
                  <a:lnTo>
                    <a:pt x="1416486" y="1053691"/>
                  </a:lnTo>
                  <a:lnTo>
                    <a:pt x="1380976" y="1077376"/>
                  </a:lnTo>
                  <a:lnTo>
                    <a:pt x="1341231" y="1097305"/>
                  </a:lnTo>
                  <a:lnTo>
                    <a:pt x="1297929" y="1113227"/>
                  </a:lnTo>
                  <a:lnTo>
                    <a:pt x="1251748" y="1124894"/>
                  </a:lnTo>
                  <a:lnTo>
                    <a:pt x="1203366" y="1132054"/>
                  </a:lnTo>
                  <a:lnTo>
                    <a:pt x="1153460" y="1134460"/>
                  </a:lnTo>
                  <a:lnTo>
                    <a:pt x="1102709" y="1131861"/>
                  </a:lnTo>
                  <a:lnTo>
                    <a:pt x="1051790" y="1124007"/>
                  </a:lnTo>
                  <a:lnTo>
                    <a:pt x="995483" y="1108525"/>
                  </a:lnTo>
                  <a:lnTo>
                    <a:pt x="944237" y="1086828"/>
                  </a:lnTo>
                  <a:lnTo>
                    <a:pt x="899110" y="1059463"/>
                  </a:lnTo>
                  <a:lnTo>
                    <a:pt x="861163" y="1026979"/>
                  </a:lnTo>
                  <a:lnTo>
                    <a:pt x="812465" y="1044159"/>
                  </a:lnTo>
                  <a:lnTo>
                    <a:pt x="762059" y="1056403"/>
                  </a:lnTo>
                  <a:lnTo>
                    <a:pt x="710604" y="1063827"/>
                  </a:lnTo>
                  <a:lnTo>
                    <a:pt x="658758" y="1066542"/>
                  </a:lnTo>
                  <a:lnTo>
                    <a:pt x="607178" y="1064662"/>
                  </a:lnTo>
                  <a:lnTo>
                    <a:pt x="556522" y="1058300"/>
                  </a:lnTo>
                  <a:lnTo>
                    <a:pt x="507448" y="1047570"/>
                  </a:lnTo>
                  <a:lnTo>
                    <a:pt x="460614" y="1032586"/>
                  </a:lnTo>
                  <a:lnTo>
                    <a:pt x="416679" y="1013459"/>
                  </a:lnTo>
                  <a:lnTo>
                    <a:pt x="376299" y="990305"/>
                  </a:lnTo>
                  <a:lnTo>
                    <a:pt x="340134" y="963235"/>
                  </a:lnTo>
                  <a:lnTo>
                    <a:pt x="308840" y="932364"/>
                  </a:lnTo>
                  <a:lnTo>
                    <a:pt x="304522" y="927284"/>
                  </a:lnTo>
                  <a:lnTo>
                    <a:pt x="252048" y="927373"/>
                  </a:lnTo>
                  <a:lnTo>
                    <a:pt x="202534" y="919588"/>
                  </a:lnTo>
                  <a:lnTo>
                    <a:pt x="157492" y="904744"/>
                  </a:lnTo>
                  <a:lnTo>
                    <a:pt x="118434" y="883660"/>
                  </a:lnTo>
                  <a:lnTo>
                    <a:pt x="86874" y="857152"/>
                  </a:lnTo>
                  <a:lnTo>
                    <a:pt x="64325" y="826040"/>
                  </a:lnTo>
                  <a:lnTo>
                    <a:pt x="51895" y="757302"/>
                  </a:lnTo>
                  <a:lnTo>
                    <a:pt x="62111" y="724560"/>
                  </a:lnTo>
                  <a:lnTo>
                    <a:pt x="82375" y="694056"/>
                  </a:lnTo>
                  <a:lnTo>
                    <a:pt x="112117" y="666934"/>
                  </a:lnTo>
                  <a:lnTo>
                    <a:pt x="64240" y="641154"/>
                  </a:lnTo>
                  <a:lnTo>
                    <a:pt x="29078" y="608735"/>
                  </a:lnTo>
                  <a:lnTo>
                    <a:pt x="7405" y="571716"/>
                  </a:lnTo>
                  <a:lnTo>
                    <a:pt x="0" y="532135"/>
                  </a:lnTo>
                  <a:lnTo>
                    <a:pt x="7636" y="492033"/>
                  </a:lnTo>
                  <a:lnTo>
                    <a:pt x="31091" y="453447"/>
                  </a:lnTo>
                  <a:lnTo>
                    <a:pt x="63285" y="424126"/>
                  </a:lnTo>
                  <a:lnTo>
                    <a:pt x="103957" y="401091"/>
                  </a:lnTo>
                  <a:lnTo>
                    <a:pt x="151249" y="385153"/>
                  </a:lnTo>
                  <a:lnTo>
                    <a:pt x="203303" y="377120"/>
                  </a:lnTo>
                  <a:lnTo>
                    <a:pt x="205208" y="373564"/>
                  </a:lnTo>
                  <a:close/>
                </a:path>
              </a:pathLst>
            </a:custGeom>
            <a:ln w="24384">
              <a:solidFill>
                <a:srgbClr val="41709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8">
              <a:extLst>
                <a:ext uri="{FF2B5EF4-FFF2-40B4-BE49-F238E27FC236}">
                  <a16:creationId xmlns:a16="http://schemas.microsoft.com/office/drawing/2014/main" id="{6E90B9CE-A264-4BE0-991A-B97CA41F6651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8736330" y="2778505"/>
              <a:ext cx="87376" cy="87375"/>
            </a:xfrm>
            <a:prstGeom prst="rect">
              <a:avLst/>
            </a:prstGeom>
          </p:spPr>
        </p:pic>
        <p:pic>
          <p:nvPicPr>
            <p:cNvPr id="11" name="object 19">
              <a:extLst>
                <a:ext uri="{FF2B5EF4-FFF2-40B4-BE49-F238E27FC236}">
                  <a16:creationId xmlns:a16="http://schemas.microsoft.com/office/drawing/2014/main" id="{101C5A49-DF62-4206-9796-36D8E38100CF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8455533" y="2590672"/>
              <a:ext cx="150368" cy="150367"/>
            </a:xfrm>
            <a:prstGeom prst="rect">
              <a:avLst/>
            </a:prstGeom>
          </p:spPr>
        </p:pic>
        <p:pic>
          <p:nvPicPr>
            <p:cNvPr id="12" name="object 20">
              <a:extLst>
                <a:ext uri="{FF2B5EF4-FFF2-40B4-BE49-F238E27FC236}">
                  <a16:creationId xmlns:a16="http://schemas.microsoft.com/office/drawing/2014/main" id="{6F5109BB-A104-43D3-A864-06CCC71CE21B}"/>
                </a:ext>
              </a:extLst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8121523" y="2369438"/>
              <a:ext cx="213360" cy="213360"/>
            </a:xfrm>
            <a:prstGeom prst="rect">
              <a:avLst/>
            </a:prstGeom>
          </p:spPr>
        </p:pic>
        <p:sp>
          <p:nvSpPr>
            <p:cNvPr id="13" name="object 21">
              <a:extLst>
                <a:ext uri="{FF2B5EF4-FFF2-40B4-BE49-F238E27FC236}">
                  <a16:creationId xmlns:a16="http://schemas.microsoft.com/office/drawing/2014/main" id="{101F3728-4283-4D41-9AAA-7847B68B44E2}"/>
                </a:ext>
              </a:extLst>
            </p:cNvPr>
            <p:cNvSpPr/>
            <p:nvPr/>
          </p:nvSpPr>
          <p:spPr>
            <a:xfrm>
              <a:off x="6260465" y="1976755"/>
              <a:ext cx="1390650" cy="360045"/>
            </a:xfrm>
            <a:custGeom>
              <a:avLst/>
              <a:gdLst/>
              <a:ahLst/>
              <a:cxnLst/>
              <a:rect l="l" t="t" r="r" b="b"/>
              <a:pathLst>
                <a:path w="1390650" h="360044">
                  <a:moveTo>
                    <a:pt x="132080" y="20955"/>
                  </a:moveTo>
                  <a:lnTo>
                    <a:pt x="97601" y="20966"/>
                  </a:lnTo>
                  <a:lnTo>
                    <a:pt x="63706" y="17430"/>
                  </a:lnTo>
                  <a:lnTo>
                    <a:pt x="30978" y="10417"/>
                  </a:lnTo>
                  <a:lnTo>
                    <a:pt x="0" y="0"/>
                  </a:lnTo>
                </a:path>
                <a:path w="1390650" h="360044">
                  <a:moveTo>
                    <a:pt x="248538" y="249809"/>
                  </a:moveTo>
                  <a:lnTo>
                    <a:pt x="234473" y="253305"/>
                  </a:lnTo>
                  <a:lnTo>
                    <a:pt x="220122" y="256159"/>
                  </a:lnTo>
                  <a:lnTo>
                    <a:pt x="205533" y="258345"/>
                  </a:lnTo>
                  <a:lnTo>
                    <a:pt x="190754" y="259842"/>
                  </a:lnTo>
                </a:path>
                <a:path w="1390650" h="360044">
                  <a:moveTo>
                    <a:pt x="746506" y="359918"/>
                  </a:moveTo>
                  <a:lnTo>
                    <a:pt x="736461" y="348970"/>
                  </a:lnTo>
                  <a:lnTo>
                    <a:pt x="727297" y="337677"/>
                  </a:lnTo>
                  <a:lnTo>
                    <a:pt x="719038" y="326074"/>
                  </a:lnTo>
                  <a:lnTo>
                    <a:pt x="711708" y="314198"/>
                  </a:lnTo>
                </a:path>
                <a:path w="1390650" h="360044">
                  <a:moveTo>
                    <a:pt x="1390395" y="245999"/>
                  </a:moveTo>
                  <a:lnTo>
                    <a:pt x="1388375" y="258710"/>
                  </a:lnTo>
                  <a:lnTo>
                    <a:pt x="1385379" y="271303"/>
                  </a:lnTo>
                  <a:lnTo>
                    <a:pt x="1381430" y="283753"/>
                  </a:lnTo>
                  <a:lnTo>
                    <a:pt x="1376553" y="296037"/>
                  </a:lnTo>
                </a:path>
              </a:pathLst>
            </a:custGeom>
            <a:ln w="24384">
              <a:solidFill>
                <a:srgbClr val="41709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" name="object 22">
              <a:extLst>
                <a:ext uri="{FF2B5EF4-FFF2-40B4-BE49-F238E27FC236}">
                  <a16:creationId xmlns:a16="http://schemas.microsoft.com/office/drawing/2014/main" id="{BE6BF3BA-13CE-444D-BD80-37E999F3B15C}"/>
                </a:ext>
              </a:extLst>
            </p:cNvPr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7915148" y="1900936"/>
              <a:ext cx="193928" cy="211708"/>
            </a:xfrm>
            <a:prstGeom prst="rect">
              <a:avLst/>
            </a:prstGeom>
          </p:spPr>
        </p:pic>
        <p:sp>
          <p:nvSpPr>
            <p:cNvPr id="15" name="object 23">
              <a:extLst>
                <a:ext uri="{FF2B5EF4-FFF2-40B4-BE49-F238E27FC236}">
                  <a16:creationId xmlns:a16="http://schemas.microsoft.com/office/drawing/2014/main" id="{83488BFF-E987-49E8-A4F7-D41EA8F17DD5}"/>
                </a:ext>
              </a:extLst>
            </p:cNvPr>
            <p:cNvSpPr/>
            <p:nvPr/>
          </p:nvSpPr>
          <p:spPr>
            <a:xfrm>
              <a:off x="6351143" y="1372108"/>
              <a:ext cx="1976120" cy="412115"/>
            </a:xfrm>
            <a:custGeom>
              <a:avLst/>
              <a:gdLst/>
              <a:ahLst/>
              <a:cxnLst/>
              <a:rect l="l" t="t" r="r" b="b"/>
              <a:pathLst>
                <a:path w="1976120" h="412114">
                  <a:moveTo>
                    <a:pt x="1975992" y="341502"/>
                  </a:moveTo>
                  <a:lnTo>
                    <a:pt x="1961687" y="361263"/>
                  </a:lnTo>
                  <a:lnTo>
                    <a:pt x="1944227" y="379666"/>
                  </a:lnTo>
                  <a:lnTo>
                    <a:pt x="1923790" y="396545"/>
                  </a:lnTo>
                  <a:lnTo>
                    <a:pt x="1900555" y="411733"/>
                  </a:lnTo>
                </a:path>
                <a:path w="1976120" h="412114">
                  <a:moveTo>
                    <a:pt x="1794890" y="80899"/>
                  </a:moveTo>
                  <a:lnTo>
                    <a:pt x="1796776" y="89187"/>
                  </a:lnTo>
                  <a:lnTo>
                    <a:pt x="1798065" y="97488"/>
                  </a:lnTo>
                  <a:lnTo>
                    <a:pt x="1798784" y="105812"/>
                  </a:lnTo>
                  <a:lnTo>
                    <a:pt x="1798955" y="114172"/>
                  </a:lnTo>
                </a:path>
                <a:path w="1976120" h="412114">
                  <a:moveTo>
                    <a:pt x="1312799" y="42290"/>
                  </a:moveTo>
                  <a:lnTo>
                    <a:pt x="1320798" y="30986"/>
                  </a:lnTo>
                  <a:lnTo>
                    <a:pt x="1329928" y="20145"/>
                  </a:lnTo>
                  <a:lnTo>
                    <a:pt x="1340177" y="9804"/>
                  </a:lnTo>
                  <a:lnTo>
                    <a:pt x="1351534" y="0"/>
                  </a:lnTo>
                </a:path>
                <a:path w="1976120" h="412114">
                  <a:moveTo>
                    <a:pt x="951103" y="62356"/>
                  </a:moveTo>
                  <a:lnTo>
                    <a:pt x="954557" y="52982"/>
                  </a:lnTo>
                  <a:lnTo>
                    <a:pt x="958834" y="43751"/>
                  </a:lnTo>
                  <a:lnTo>
                    <a:pt x="963943" y="34710"/>
                  </a:lnTo>
                  <a:lnTo>
                    <a:pt x="969899" y="25907"/>
                  </a:lnTo>
                </a:path>
                <a:path w="1976120" h="412114">
                  <a:moveTo>
                    <a:pt x="526668" y="74802"/>
                  </a:moveTo>
                  <a:lnTo>
                    <a:pt x="544728" y="82589"/>
                  </a:lnTo>
                  <a:lnTo>
                    <a:pt x="562086" y="91090"/>
                  </a:lnTo>
                  <a:lnTo>
                    <a:pt x="578657" y="100306"/>
                  </a:lnTo>
                  <a:lnTo>
                    <a:pt x="594360" y="110236"/>
                  </a:lnTo>
                </a:path>
                <a:path w="1976120" h="412114">
                  <a:moveTo>
                    <a:pt x="11811" y="352932"/>
                  </a:moveTo>
                  <a:lnTo>
                    <a:pt x="8072" y="343743"/>
                  </a:lnTo>
                  <a:lnTo>
                    <a:pt x="4857" y="334470"/>
                  </a:lnTo>
                  <a:lnTo>
                    <a:pt x="2166" y="325125"/>
                  </a:lnTo>
                  <a:lnTo>
                    <a:pt x="0" y="315721"/>
                  </a:lnTo>
                </a:path>
              </a:pathLst>
            </a:custGeom>
            <a:ln w="24384">
              <a:solidFill>
                <a:srgbClr val="41709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7" name="object 25">
            <a:extLst>
              <a:ext uri="{FF2B5EF4-FFF2-40B4-BE49-F238E27FC236}">
                <a16:creationId xmlns:a16="http://schemas.microsoft.com/office/drawing/2014/main" id="{D9436DD8-33AB-4170-9F0F-492190E599A1}"/>
              </a:ext>
            </a:extLst>
          </p:cNvPr>
          <p:cNvSpPr txBox="1"/>
          <p:nvPr/>
        </p:nvSpPr>
        <p:spPr>
          <a:xfrm>
            <a:off x="5579180" y="1442379"/>
            <a:ext cx="2892773" cy="842538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90"/>
              </a:spcBef>
            </a:pPr>
            <a:r>
              <a:rPr spc="-10" dirty="0">
                <a:latin typeface="Century" panose="02040604050505020304" pitchFamily="18" charset="0"/>
                <a:cs typeface="Arial MT"/>
              </a:rPr>
              <a:t>2.</a:t>
            </a:r>
            <a:r>
              <a:rPr spc="-20" dirty="0">
                <a:latin typeface="Century" panose="02040604050505020304" pitchFamily="18" charset="0"/>
                <a:cs typeface="Arial MT"/>
              </a:rPr>
              <a:t> </a:t>
            </a:r>
            <a:r>
              <a:rPr spc="-10" dirty="0">
                <a:latin typeface="Century" panose="02040604050505020304" pitchFamily="18" charset="0"/>
                <a:cs typeface="Arial MT"/>
              </a:rPr>
              <a:t>Promover</a:t>
            </a:r>
            <a:r>
              <a:rPr spc="-15" dirty="0">
                <a:latin typeface="Century" panose="02040604050505020304" pitchFamily="18" charset="0"/>
                <a:cs typeface="Arial MT"/>
              </a:rPr>
              <a:t> </a:t>
            </a:r>
            <a:r>
              <a:rPr spc="-10" dirty="0">
                <a:latin typeface="Century" panose="02040604050505020304" pitchFamily="18" charset="0"/>
                <a:cs typeface="Arial MT"/>
              </a:rPr>
              <a:t>el</a:t>
            </a:r>
            <a:endParaRPr dirty="0">
              <a:latin typeface="Century" panose="02040604050505020304" pitchFamily="18" charset="0"/>
              <a:cs typeface="Arial MT"/>
            </a:endParaRPr>
          </a:p>
          <a:p>
            <a:pPr marL="635" algn="ctr">
              <a:lnSpc>
                <a:spcPct val="100000"/>
              </a:lnSpc>
            </a:pPr>
            <a:r>
              <a:rPr spc="-10" dirty="0">
                <a:latin typeface="Century" panose="02040604050505020304" pitchFamily="18" charset="0"/>
                <a:cs typeface="Arial MT"/>
              </a:rPr>
              <a:t>respeto</a:t>
            </a:r>
            <a:r>
              <a:rPr dirty="0">
                <a:latin typeface="Century" panose="02040604050505020304" pitchFamily="18" charset="0"/>
                <a:cs typeface="Arial MT"/>
              </a:rPr>
              <a:t> </a:t>
            </a:r>
            <a:r>
              <a:rPr spc="-5" dirty="0">
                <a:latin typeface="Century" panose="02040604050505020304" pitchFamily="18" charset="0"/>
                <a:cs typeface="Arial MT"/>
              </a:rPr>
              <a:t>y</a:t>
            </a:r>
            <a:r>
              <a:rPr spc="-35" dirty="0">
                <a:latin typeface="Century" panose="02040604050505020304" pitchFamily="18" charset="0"/>
                <a:cs typeface="Arial MT"/>
              </a:rPr>
              <a:t> </a:t>
            </a:r>
            <a:r>
              <a:rPr spc="-5" dirty="0">
                <a:latin typeface="Century" panose="02040604050505020304" pitchFamily="18" charset="0"/>
                <a:cs typeface="Arial MT"/>
              </a:rPr>
              <a:t>la</a:t>
            </a:r>
            <a:endParaRPr dirty="0">
              <a:latin typeface="Century" panose="02040604050505020304" pitchFamily="18" charset="0"/>
              <a:cs typeface="Arial MT"/>
            </a:endParaRPr>
          </a:p>
          <a:p>
            <a:pPr marL="1270" algn="ctr">
              <a:lnSpc>
                <a:spcPct val="100000"/>
              </a:lnSpc>
            </a:pPr>
            <a:r>
              <a:rPr spc="-10" dirty="0">
                <a:latin typeface="Century" panose="02040604050505020304" pitchFamily="18" charset="0"/>
                <a:cs typeface="Arial MT"/>
              </a:rPr>
              <a:t>dignidad</a:t>
            </a:r>
            <a:endParaRPr dirty="0">
              <a:latin typeface="Century" panose="02040604050505020304" pitchFamily="18" charset="0"/>
              <a:cs typeface="Arial MT"/>
            </a:endParaRPr>
          </a:p>
        </p:txBody>
      </p:sp>
      <p:grpSp>
        <p:nvGrpSpPr>
          <p:cNvPr id="28" name="object 3">
            <a:extLst>
              <a:ext uri="{FF2B5EF4-FFF2-40B4-BE49-F238E27FC236}">
                <a16:creationId xmlns:a16="http://schemas.microsoft.com/office/drawing/2014/main" id="{9BFBFE48-0B02-45AD-B6A0-17ECCE937EE7}"/>
              </a:ext>
            </a:extLst>
          </p:cNvPr>
          <p:cNvGrpSpPr/>
          <p:nvPr/>
        </p:nvGrpSpPr>
        <p:grpSpPr>
          <a:xfrm>
            <a:off x="321587" y="1064670"/>
            <a:ext cx="4525140" cy="4190365"/>
            <a:chOff x="711833" y="1180579"/>
            <a:chExt cx="3346450" cy="4190365"/>
          </a:xfrm>
        </p:grpSpPr>
        <p:pic>
          <p:nvPicPr>
            <p:cNvPr id="29" name="object 4">
              <a:extLst>
                <a:ext uri="{FF2B5EF4-FFF2-40B4-BE49-F238E27FC236}">
                  <a16:creationId xmlns:a16="http://schemas.microsoft.com/office/drawing/2014/main" id="{0B8BB2C7-E936-4FA3-B302-1F33A5882B9F}"/>
                </a:ext>
              </a:extLst>
            </p:cNvPr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711833" y="2246375"/>
              <a:ext cx="1455294" cy="3124573"/>
            </a:xfrm>
            <a:prstGeom prst="rect">
              <a:avLst/>
            </a:prstGeom>
          </p:spPr>
        </p:pic>
        <p:sp>
          <p:nvSpPr>
            <p:cNvPr id="30" name="object 5">
              <a:extLst>
                <a:ext uri="{FF2B5EF4-FFF2-40B4-BE49-F238E27FC236}">
                  <a16:creationId xmlns:a16="http://schemas.microsoft.com/office/drawing/2014/main" id="{156B1509-A49A-48BC-9C70-0A7848C23DF3}"/>
                </a:ext>
              </a:extLst>
            </p:cNvPr>
            <p:cNvSpPr/>
            <p:nvPr/>
          </p:nvSpPr>
          <p:spPr>
            <a:xfrm>
              <a:off x="1662875" y="1192771"/>
              <a:ext cx="2383155" cy="1256665"/>
            </a:xfrm>
            <a:custGeom>
              <a:avLst/>
              <a:gdLst/>
              <a:ahLst/>
              <a:cxnLst/>
              <a:rect l="l" t="t" r="r" b="b"/>
              <a:pathLst>
                <a:path w="2383154" h="1256664">
                  <a:moveTo>
                    <a:pt x="1455813" y="0"/>
                  </a:moveTo>
                  <a:lnTo>
                    <a:pt x="1403156" y="3940"/>
                  </a:lnTo>
                  <a:lnTo>
                    <a:pt x="1353176" y="15950"/>
                  </a:lnTo>
                  <a:lnTo>
                    <a:pt x="1307813" y="35566"/>
                  </a:lnTo>
                  <a:lnTo>
                    <a:pt x="1269005" y="62327"/>
                  </a:lnTo>
                  <a:lnTo>
                    <a:pt x="1238693" y="95770"/>
                  </a:lnTo>
                  <a:lnTo>
                    <a:pt x="1223036" y="85419"/>
                  </a:lnTo>
                  <a:lnTo>
                    <a:pt x="1188865" y="67338"/>
                  </a:lnTo>
                  <a:lnTo>
                    <a:pt x="1121607" y="44891"/>
                  </a:lnTo>
                  <a:lnTo>
                    <a:pt x="1071285" y="36787"/>
                  </a:lnTo>
                  <a:lnTo>
                    <a:pt x="1020648" y="35144"/>
                  </a:lnTo>
                  <a:lnTo>
                    <a:pt x="970821" y="39716"/>
                  </a:lnTo>
                  <a:lnTo>
                    <a:pt x="922925" y="50257"/>
                  </a:lnTo>
                  <a:lnTo>
                    <a:pt x="878084" y="66522"/>
                  </a:lnTo>
                  <a:lnTo>
                    <a:pt x="837419" y="88266"/>
                  </a:lnTo>
                  <a:lnTo>
                    <a:pt x="802054" y="115242"/>
                  </a:lnTo>
                  <a:lnTo>
                    <a:pt x="773111" y="147205"/>
                  </a:lnTo>
                  <a:lnTo>
                    <a:pt x="728643" y="131264"/>
                  </a:lnTo>
                  <a:lnTo>
                    <a:pt x="681931" y="119773"/>
                  </a:lnTo>
                  <a:lnTo>
                    <a:pt x="633628" y="112823"/>
                  </a:lnTo>
                  <a:lnTo>
                    <a:pt x="584387" y="110507"/>
                  </a:lnTo>
                  <a:lnTo>
                    <a:pt x="534859" y="112915"/>
                  </a:lnTo>
                  <a:lnTo>
                    <a:pt x="480899" y="121118"/>
                  </a:lnTo>
                  <a:lnTo>
                    <a:pt x="430460" y="134544"/>
                  </a:lnTo>
                  <a:lnTo>
                    <a:pt x="384035" y="152726"/>
                  </a:lnTo>
                  <a:lnTo>
                    <a:pt x="342117" y="175201"/>
                  </a:lnTo>
                  <a:lnTo>
                    <a:pt x="305197" y="201503"/>
                  </a:lnTo>
                  <a:lnTo>
                    <a:pt x="273767" y="231167"/>
                  </a:lnTo>
                  <a:lnTo>
                    <a:pt x="248321" y="263728"/>
                  </a:lnTo>
                  <a:lnTo>
                    <a:pt x="229351" y="298722"/>
                  </a:lnTo>
                  <a:lnTo>
                    <a:pt x="217348" y="335684"/>
                  </a:lnTo>
                  <a:lnTo>
                    <a:pt x="212806" y="374148"/>
                  </a:lnTo>
                  <a:lnTo>
                    <a:pt x="216216" y="413651"/>
                  </a:lnTo>
                  <a:lnTo>
                    <a:pt x="214184" y="417588"/>
                  </a:lnTo>
                  <a:lnTo>
                    <a:pt x="159173" y="426482"/>
                  </a:lnTo>
                  <a:lnTo>
                    <a:pt x="109187" y="444162"/>
                  </a:lnTo>
                  <a:lnTo>
                    <a:pt x="66201" y="469701"/>
                  </a:lnTo>
                  <a:lnTo>
                    <a:pt x="32193" y="502170"/>
                  </a:lnTo>
                  <a:lnTo>
                    <a:pt x="9916" y="538649"/>
                  </a:lnTo>
                  <a:lnTo>
                    <a:pt x="0" y="576598"/>
                  </a:lnTo>
                  <a:lnTo>
                    <a:pt x="1929" y="614597"/>
                  </a:lnTo>
                  <a:lnTo>
                    <a:pt x="15188" y="651223"/>
                  </a:lnTo>
                  <a:lnTo>
                    <a:pt x="39261" y="685053"/>
                  </a:lnTo>
                  <a:lnTo>
                    <a:pt x="73634" y="714668"/>
                  </a:lnTo>
                  <a:lnTo>
                    <a:pt x="117791" y="738644"/>
                  </a:lnTo>
                  <a:lnTo>
                    <a:pt x="86335" y="768653"/>
                  </a:lnTo>
                  <a:lnTo>
                    <a:pt x="64927" y="802414"/>
                  </a:lnTo>
                  <a:lnTo>
                    <a:pt x="54140" y="838674"/>
                  </a:lnTo>
                  <a:lnTo>
                    <a:pt x="54545" y="876185"/>
                  </a:lnTo>
                  <a:lnTo>
                    <a:pt x="67279" y="914833"/>
                  </a:lnTo>
                  <a:lnTo>
                    <a:pt x="91134" y="949295"/>
                  </a:lnTo>
                  <a:lnTo>
                    <a:pt x="124511" y="978661"/>
                  </a:lnTo>
                  <a:lnTo>
                    <a:pt x="165810" y="1002028"/>
                  </a:lnTo>
                  <a:lnTo>
                    <a:pt x="213432" y="1018488"/>
                  </a:lnTo>
                  <a:lnTo>
                    <a:pt x="265777" y="1027134"/>
                  </a:lnTo>
                  <a:lnTo>
                    <a:pt x="321245" y="1027061"/>
                  </a:lnTo>
                  <a:lnTo>
                    <a:pt x="324166" y="1030744"/>
                  </a:lnTo>
                  <a:lnTo>
                    <a:pt x="356020" y="1064234"/>
                  </a:lnTo>
                  <a:lnTo>
                    <a:pt x="390786" y="1092367"/>
                  </a:lnTo>
                  <a:lnTo>
                    <a:pt x="429440" y="1116821"/>
                  </a:lnTo>
                  <a:lnTo>
                    <a:pt x="471435" y="1137498"/>
                  </a:lnTo>
                  <a:lnTo>
                    <a:pt x="516225" y="1154299"/>
                  </a:lnTo>
                  <a:lnTo>
                    <a:pt x="563262" y="1167124"/>
                  </a:lnTo>
                  <a:lnTo>
                    <a:pt x="612000" y="1175876"/>
                  </a:lnTo>
                  <a:lnTo>
                    <a:pt x="661892" y="1180454"/>
                  </a:lnTo>
                  <a:lnTo>
                    <a:pt x="712390" y="1180762"/>
                  </a:lnTo>
                  <a:lnTo>
                    <a:pt x="762948" y="1176698"/>
                  </a:lnTo>
                  <a:lnTo>
                    <a:pt x="813018" y="1168166"/>
                  </a:lnTo>
                  <a:lnTo>
                    <a:pt x="862054" y="1155065"/>
                  </a:lnTo>
                  <a:lnTo>
                    <a:pt x="909509" y="1137297"/>
                  </a:lnTo>
                  <a:lnTo>
                    <a:pt x="940930" y="1166552"/>
                  </a:lnTo>
                  <a:lnTo>
                    <a:pt x="977356" y="1192242"/>
                  </a:lnTo>
                  <a:lnTo>
                    <a:pt x="1018213" y="1214061"/>
                  </a:lnTo>
                  <a:lnTo>
                    <a:pt x="1062929" y="1231703"/>
                  </a:lnTo>
                  <a:lnTo>
                    <a:pt x="1110931" y="1244866"/>
                  </a:lnTo>
                  <a:lnTo>
                    <a:pt x="1164734" y="1253539"/>
                  </a:lnTo>
                  <a:lnTo>
                    <a:pt x="1218362" y="1256399"/>
                  </a:lnTo>
                  <a:lnTo>
                    <a:pt x="1271098" y="1253721"/>
                  </a:lnTo>
                  <a:lnTo>
                    <a:pt x="1322225" y="1245781"/>
                  </a:lnTo>
                  <a:lnTo>
                    <a:pt x="1371027" y="1232856"/>
                  </a:lnTo>
                  <a:lnTo>
                    <a:pt x="1416786" y="1215220"/>
                  </a:lnTo>
                  <a:lnTo>
                    <a:pt x="1458787" y="1193150"/>
                  </a:lnTo>
                  <a:lnTo>
                    <a:pt x="1496311" y="1166922"/>
                  </a:lnTo>
                  <a:lnTo>
                    <a:pt x="1528643" y="1136812"/>
                  </a:lnTo>
                  <a:lnTo>
                    <a:pt x="1555066" y="1103096"/>
                  </a:lnTo>
                  <a:lnTo>
                    <a:pt x="1574862" y="1066050"/>
                  </a:lnTo>
                  <a:lnTo>
                    <a:pt x="1613625" y="1080861"/>
                  </a:lnTo>
                  <a:lnTo>
                    <a:pt x="1654650" y="1091672"/>
                  </a:lnTo>
                  <a:lnTo>
                    <a:pt x="1697342" y="1098339"/>
                  </a:lnTo>
                  <a:lnTo>
                    <a:pt x="1741105" y="1100721"/>
                  </a:lnTo>
                  <a:lnTo>
                    <a:pt x="1798438" y="1097370"/>
                  </a:lnTo>
                  <a:lnTo>
                    <a:pt x="1852482" y="1087066"/>
                  </a:lnTo>
                  <a:lnTo>
                    <a:pt x="1902329" y="1070448"/>
                  </a:lnTo>
                  <a:lnTo>
                    <a:pt x="1947072" y="1048154"/>
                  </a:lnTo>
                  <a:lnTo>
                    <a:pt x="1985800" y="1020822"/>
                  </a:lnTo>
                  <a:lnTo>
                    <a:pt x="2017608" y="989092"/>
                  </a:lnTo>
                  <a:lnTo>
                    <a:pt x="2041585" y="953603"/>
                  </a:lnTo>
                  <a:lnTo>
                    <a:pt x="2056823" y="914992"/>
                  </a:lnTo>
                  <a:lnTo>
                    <a:pt x="2062415" y="873899"/>
                  </a:lnTo>
                  <a:lnTo>
                    <a:pt x="2109381" y="866878"/>
                  </a:lnTo>
                  <a:lnTo>
                    <a:pt x="2154490" y="855642"/>
                  </a:lnTo>
                  <a:lnTo>
                    <a:pt x="2197218" y="840359"/>
                  </a:lnTo>
                  <a:lnTo>
                    <a:pt x="2237040" y="821194"/>
                  </a:lnTo>
                  <a:lnTo>
                    <a:pt x="2282070" y="791929"/>
                  </a:lnTo>
                  <a:lnTo>
                    <a:pt x="2318996" y="758751"/>
                  </a:lnTo>
                  <a:lnTo>
                    <a:pt x="2347677" y="722436"/>
                  </a:lnTo>
                  <a:lnTo>
                    <a:pt x="2367972" y="683757"/>
                  </a:lnTo>
                  <a:lnTo>
                    <a:pt x="2379740" y="643489"/>
                  </a:lnTo>
                  <a:lnTo>
                    <a:pt x="2382841" y="602405"/>
                  </a:lnTo>
                  <a:lnTo>
                    <a:pt x="2377133" y="561280"/>
                  </a:lnTo>
                  <a:lnTo>
                    <a:pt x="2362475" y="520889"/>
                  </a:lnTo>
                  <a:lnTo>
                    <a:pt x="2338727" y="482004"/>
                  </a:lnTo>
                  <a:lnTo>
                    <a:pt x="2305747" y="445401"/>
                  </a:lnTo>
                  <a:lnTo>
                    <a:pt x="2309583" y="438572"/>
                  </a:lnTo>
                  <a:lnTo>
                    <a:pt x="2313097" y="431637"/>
                  </a:lnTo>
                  <a:lnTo>
                    <a:pt x="2316302" y="424630"/>
                  </a:lnTo>
                  <a:lnTo>
                    <a:pt x="2319209" y="417588"/>
                  </a:lnTo>
                  <a:lnTo>
                    <a:pt x="2328979" y="375352"/>
                  </a:lnTo>
                  <a:lnTo>
                    <a:pt x="2326932" y="333825"/>
                  </a:lnTo>
                  <a:lnTo>
                    <a:pt x="2313896" y="294052"/>
                  </a:lnTo>
                  <a:lnTo>
                    <a:pt x="2290698" y="257076"/>
                  </a:lnTo>
                  <a:lnTo>
                    <a:pt x="2258165" y="223939"/>
                  </a:lnTo>
                  <a:lnTo>
                    <a:pt x="2217125" y="195685"/>
                  </a:lnTo>
                  <a:lnTo>
                    <a:pt x="2168406" y="173358"/>
                  </a:lnTo>
                  <a:lnTo>
                    <a:pt x="2112834" y="158000"/>
                  </a:lnTo>
                  <a:lnTo>
                    <a:pt x="2100723" y="126027"/>
                  </a:lnTo>
                  <a:lnTo>
                    <a:pt x="2055023" y="69274"/>
                  </a:lnTo>
                  <a:lnTo>
                    <a:pt x="2022410" y="45732"/>
                  </a:lnTo>
                  <a:lnTo>
                    <a:pt x="1977782" y="23726"/>
                  </a:lnTo>
                  <a:lnTo>
                    <a:pt x="1929398" y="8987"/>
                  </a:lnTo>
                  <a:lnTo>
                    <a:pt x="1878776" y="1425"/>
                  </a:lnTo>
                  <a:lnTo>
                    <a:pt x="1827433" y="948"/>
                  </a:lnTo>
                  <a:lnTo>
                    <a:pt x="1776888" y="7467"/>
                  </a:lnTo>
                  <a:lnTo>
                    <a:pt x="1728659" y="20889"/>
                  </a:lnTo>
                  <a:lnTo>
                    <a:pt x="1684264" y="41125"/>
                  </a:lnTo>
                  <a:lnTo>
                    <a:pt x="1645220" y="68084"/>
                  </a:lnTo>
                  <a:lnTo>
                    <a:pt x="1627373" y="53052"/>
                  </a:lnTo>
                  <a:lnTo>
                    <a:pt x="1607311" y="39652"/>
                  </a:lnTo>
                  <a:lnTo>
                    <a:pt x="1585248" y="27989"/>
                  </a:lnTo>
                  <a:lnTo>
                    <a:pt x="1561400" y="18173"/>
                  </a:lnTo>
                  <a:lnTo>
                    <a:pt x="1509208" y="4590"/>
                  </a:lnTo>
                  <a:lnTo>
                    <a:pt x="1455813" y="0"/>
                  </a:lnTo>
                  <a:close/>
                </a:path>
              </a:pathLst>
            </a:custGeom>
            <a:solidFill>
              <a:srgbClr val="5B9BD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1" name="object 6">
              <a:extLst>
                <a:ext uri="{FF2B5EF4-FFF2-40B4-BE49-F238E27FC236}">
                  <a16:creationId xmlns:a16="http://schemas.microsoft.com/office/drawing/2014/main" id="{54517F17-4288-4FE1-B6D9-F2C41509E114}"/>
                </a:ext>
              </a:extLst>
            </p:cNvPr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828800" y="2837434"/>
              <a:ext cx="69850" cy="69723"/>
            </a:xfrm>
            <a:prstGeom prst="rect">
              <a:avLst/>
            </a:prstGeom>
          </p:spPr>
        </p:pic>
        <p:pic>
          <p:nvPicPr>
            <p:cNvPr id="32" name="object 7">
              <a:extLst>
                <a:ext uri="{FF2B5EF4-FFF2-40B4-BE49-F238E27FC236}">
                  <a16:creationId xmlns:a16="http://schemas.microsoft.com/office/drawing/2014/main" id="{732F40DE-D2A8-44DD-85E1-0E585E853071}"/>
                </a:ext>
              </a:extLst>
            </p:cNvPr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932305" y="2655188"/>
              <a:ext cx="139445" cy="139573"/>
            </a:xfrm>
            <a:prstGeom prst="rect">
              <a:avLst/>
            </a:prstGeom>
          </p:spPr>
        </p:pic>
        <p:pic>
          <p:nvPicPr>
            <p:cNvPr id="33" name="object 8">
              <a:extLst>
                <a:ext uri="{FF2B5EF4-FFF2-40B4-BE49-F238E27FC236}">
                  <a16:creationId xmlns:a16="http://schemas.microsoft.com/office/drawing/2014/main" id="{6A646E0F-499E-471D-B5C9-CF2B5E80A5E4}"/>
                </a:ext>
              </a:extLst>
            </p:cNvPr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2083434" y="2422016"/>
              <a:ext cx="209295" cy="209296"/>
            </a:xfrm>
            <a:prstGeom prst="rect">
              <a:avLst/>
            </a:prstGeom>
          </p:spPr>
        </p:pic>
        <p:sp>
          <p:nvSpPr>
            <p:cNvPr id="34" name="object 9">
              <a:extLst>
                <a:ext uri="{FF2B5EF4-FFF2-40B4-BE49-F238E27FC236}">
                  <a16:creationId xmlns:a16="http://schemas.microsoft.com/office/drawing/2014/main" id="{B23706DF-D69D-4BDF-B6D7-9949AE646638}"/>
                </a:ext>
              </a:extLst>
            </p:cNvPr>
            <p:cNvSpPr/>
            <p:nvPr/>
          </p:nvSpPr>
          <p:spPr>
            <a:xfrm>
              <a:off x="1662875" y="1192771"/>
              <a:ext cx="2383155" cy="1714500"/>
            </a:xfrm>
            <a:custGeom>
              <a:avLst/>
              <a:gdLst/>
              <a:ahLst/>
              <a:cxnLst/>
              <a:rect l="l" t="t" r="r" b="b"/>
              <a:pathLst>
                <a:path w="2383154" h="1714500">
                  <a:moveTo>
                    <a:pt x="216216" y="413651"/>
                  </a:moveTo>
                  <a:lnTo>
                    <a:pt x="212806" y="374148"/>
                  </a:lnTo>
                  <a:lnTo>
                    <a:pt x="217348" y="335684"/>
                  </a:lnTo>
                  <a:lnTo>
                    <a:pt x="229351" y="298722"/>
                  </a:lnTo>
                  <a:lnTo>
                    <a:pt x="248321" y="263728"/>
                  </a:lnTo>
                  <a:lnTo>
                    <a:pt x="273767" y="231167"/>
                  </a:lnTo>
                  <a:lnTo>
                    <a:pt x="305197" y="201503"/>
                  </a:lnTo>
                  <a:lnTo>
                    <a:pt x="342117" y="175201"/>
                  </a:lnTo>
                  <a:lnTo>
                    <a:pt x="384035" y="152726"/>
                  </a:lnTo>
                  <a:lnTo>
                    <a:pt x="430460" y="134544"/>
                  </a:lnTo>
                  <a:lnTo>
                    <a:pt x="480899" y="121118"/>
                  </a:lnTo>
                  <a:lnTo>
                    <a:pt x="534859" y="112915"/>
                  </a:lnTo>
                  <a:lnTo>
                    <a:pt x="584387" y="110507"/>
                  </a:lnTo>
                  <a:lnTo>
                    <a:pt x="633628" y="112823"/>
                  </a:lnTo>
                  <a:lnTo>
                    <a:pt x="681931" y="119773"/>
                  </a:lnTo>
                  <a:lnTo>
                    <a:pt x="728643" y="131264"/>
                  </a:lnTo>
                  <a:lnTo>
                    <a:pt x="773111" y="147205"/>
                  </a:lnTo>
                  <a:lnTo>
                    <a:pt x="802054" y="115242"/>
                  </a:lnTo>
                  <a:lnTo>
                    <a:pt x="837419" y="88266"/>
                  </a:lnTo>
                  <a:lnTo>
                    <a:pt x="878084" y="66522"/>
                  </a:lnTo>
                  <a:lnTo>
                    <a:pt x="922925" y="50257"/>
                  </a:lnTo>
                  <a:lnTo>
                    <a:pt x="970821" y="39716"/>
                  </a:lnTo>
                  <a:lnTo>
                    <a:pt x="1020648" y="35144"/>
                  </a:lnTo>
                  <a:lnTo>
                    <a:pt x="1071285" y="36787"/>
                  </a:lnTo>
                  <a:lnTo>
                    <a:pt x="1121607" y="44891"/>
                  </a:lnTo>
                  <a:lnTo>
                    <a:pt x="1170494" y="59702"/>
                  </a:lnTo>
                  <a:lnTo>
                    <a:pt x="1206403" y="75926"/>
                  </a:lnTo>
                  <a:lnTo>
                    <a:pt x="1238693" y="95770"/>
                  </a:lnTo>
                  <a:lnTo>
                    <a:pt x="1269005" y="62327"/>
                  </a:lnTo>
                  <a:lnTo>
                    <a:pt x="1307813" y="35566"/>
                  </a:lnTo>
                  <a:lnTo>
                    <a:pt x="1353176" y="15950"/>
                  </a:lnTo>
                  <a:lnTo>
                    <a:pt x="1403156" y="3940"/>
                  </a:lnTo>
                  <a:lnTo>
                    <a:pt x="1455813" y="0"/>
                  </a:lnTo>
                  <a:lnTo>
                    <a:pt x="1509208" y="4590"/>
                  </a:lnTo>
                  <a:lnTo>
                    <a:pt x="1561400" y="18173"/>
                  </a:lnTo>
                  <a:lnTo>
                    <a:pt x="1607311" y="39652"/>
                  </a:lnTo>
                  <a:lnTo>
                    <a:pt x="1645220" y="68084"/>
                  </a:lnTo>
                  <a:lnTo>
                    <a:pt x="1684264" y="41125"/>
                  </a:lnTo>
                  <a:lnTo>
                    <a:pt x="1728659" y="20889"/>
                  </a:lnTo>
                  <a:lnTo>
                    <a:pt x="1776888" y="7467"/>
                  </a:lnTo>
                  <a:lnTo>
                    <a:pt x="1827433" y="948"/>
                  </a:lnTo>
                  <a:lnTo>
                    <a:pt x="1878776" y="1425"/>
                  </a:lnTo>
                  <a:lnTo>
                    <a:pt x="1929398" y="8987"/>
                  </a:lnTo>
                  <a:lnTo>
                    <a:pt x="1977782" y="23726"/>
                  </a:lnTo>
                  <a:lnTo>
                    <a:pt x="2022410" y="45732"/>
                  </a:lnTo>
                  <a:lnTo>
                    <a:pt x="2055023" y="69274"/>
                  </a:lnTo>
                  <a:lnTo>
                    <a:pt x="2100723" y="126027"/>
                  </a:lnTo>
                  <a:lnTo>
                    <a:pt x="2112834" y="158000"/>
                  </a:lnTo>
                  <a:lnTo>
                    <a:pt x="2168406" y="173358"/>
                  </a:lnTo>
                  <a:lnTo>
                    <a:pt x="2217125" y="195685"/>
                  </a:lnTo>
                  <a:lnTo>
                    <a:pt x="2258165" y="223939"/>
                  </a:lnTo>
                  <a:lnTo>
                    <a:pt x="2290698" y="257076"/>
                  </a:lnTo>
                  <a:lnTo>
                    <a:pt x="2313896" y="294052"/>
                  </a:lnTo>
                  <a:lnTo>
                    <a:pt x="2326932" y="333825"/>
                  </a:lnTo>
                  <a:lnTo>
                    <a:pt x="2328979" y="375352"/>
                  </a:lnTo>
                  <a:lnTo>
                    <a:pt x="2319209" y="417588"/>
                  </a:lnTo>
                  <a:lnTo>
                    <a:pt x="2316302" y="424630"/>
                  </a:lnTo>
                  <a:lnTo>
                    <a:pt x="2313097" y="431637"/>
                  </a:lnTo>
                  <a:lnTo>
                    <a:pt x="2309583" y="438572"/>
                  </a:lnTo>
                  <a:lnTo>
                    <a:pt x="2305747" y="445401"/>
                  </a:lnTo>
                  <a:lnTo>
                    <a:pt x="2338727" y="482004"/>
                  </a:lnTo>
                  <a:lnTo>
                    <a:pt x="2362475" y="520889"/>
                  </a:lnTo>
                  <a:lnTo>
                    <a:pt x="2377133" y="561280"/>
                  </a:lnTo>
                  <a:lnTo>
                    <a:pt x="2382841" y="602405"/>
                  </a:lnTo>
                  <a:lnTo>
                    <a:pt x="2379740" y="643489"/>
                  </a:lnTo>
                  <a:lnTo>
                    <a:pt x="2367972" y="683757"/>
                  </a:lnTo>
                  <a:lnTo>
                    <a:pt x="2347677" y="722436"/>
                  </a:lnTo>
                  <a:lnTo>
                    <a:pt x="2318996" y="758751"/>
                  </a:lnTo>
                  <a:lnTo>
                    <a:pt x="2282070" y="791929"/>
                  </a:lnTo>
                  <a:lnTo>
                    <a:pt x="2237040" y="821194"/>
                  </a:lnTo>
                  <a:lnTo>
                    <a:pt x="2197218" y="840359"/>
                  </a:lnTo>
                  <a:lnTo>
                    <a:pt x="2154490" y="855642"/>
                  </a:lnTo>
                  <a:lnTo>
                    <a:pt x="2109381" y="866878"/>
                  </a:lnTo>
                  <a:lnTo>
                    <a:pt x="2062415" y="873899"/>
                  </a:lnTo>
                  <a:lnTo>
                    <a:pt x="2056823" y="914992"/>
                  </a:lnTo>
                  <a:lnTo>
                    <a:pt x="2041585" y="953603"/>
                  </a:lnTo>
                  <a:lnTo>
                    <a:pt x="2017608" y="989092"/>
                  </a:lnTo>
                  <a:lnTo>
                    <a:pt x="1985800" y="1020822"/>
                  </a:lnTo>
                  <a:lnTo>
                    <a:pt x="1947072" y="1048154"/>
                  </a:lnTo>
                  <a:lnTo>
                    <a:pt x="1902329" y="1070448"/>
                  </a:lnTo>
                  <a:lnTo>
                    <a:pt x="1852482" y="1087066"/>
                  </a:lnTo>
                  <a:lnTo>
                    <a:pt x="1798438" y="1097370"/>
                  </a:lnTo>
                  <a:lnTo>
                    <a:pt x="1741105" y="1100721"/>
                  </a:lnTo>
                  <a:lnTo>
                    <a:pt x="1697342" y="1098339"/>
                  </a:lnTo>
                  <a:lnTo>
                    <a:pt x="1654650" y="1091672"/>
                  </a:lnTo>
                  <a:lnTo>
                    <a:pt x="1613625" y="1080861"/>
                  </a:lnTo>
                  <a:lnTo>
                    <a:pt x="1574862" y="1066050"/>
                  </a:lnTo>
                  <a:lnTo>
                    <a:pt x="1555066" y="1103096"/>
                  </a:lnTo>
                  <a:lnTo>
                    <a:pt x="1528643" y="1136812"/>
                  </a:lnTo>
                  <a:lnTo>
                    <a:pt x="1496311" y="1166922"/>
                  </a:lnTo>
                  <a:lnTo>
                    <a:pt x="1458787" y="1193150"/>
                  </a:lnTo>
                  <a:lnTo>
                    <a:pt x="1416786" y="1215220"/>
                  </a:lnTo>
                  <a:lnTo>
                    <a:pt x="1371027" y="1232856"/>
                  </a:lnTo>
                  <a:lnTo>
                    <a:pt x="1322225" y="1245781"/>
                  </a:lnTo>
                  <a:lnTo>
                    <a:pt x="1271098" y="1253721"/>
                  </a:lnTo>
                  <a:lnTo>
                    <a:pt x="1218362" y="1256399"/>
                  </a:lnTo>
                  <a:lnTo>
                    <a:pt x="1164734" y="1253539"/>
                  </a:lnTo>
                  <a:lnTo>
                    <a:pt x="1110931" y="1244866"/>
                  </a:lnTo>
                  <a:lnTo>
                    <a:pt x="1062929" y="1231703"/>
                  </a:lnTo>
                  <a:lnTo>
                    <a:pt x="1018213" y="1214061"/>
                  </a:lnTo>
                  <a:lnTo>
                    <a:pt x="977356" y="1192242"/>
                  </a:lnTo>
                  <a:lnTo>
                    <a:pt x="940930" y="1166552"/>
                  </a:lnTo>
                  <a:lnTo>
                    <a:pt x="909509" y="1137297"/>
                  </a:lnTo>
                  <a:lnTo>
                    <a:pt x="862054" y="1155065"/>
                  </a:lnTo>
                  <a:lnTo>
                    <a:pt x="813018" y="1168166"/>
                  </a:lnTo>
                  <a:lnTo>
                    <a:pt x="762948" y="1176698"/>
                  </a:lnTo>
                  <a:lnTo>
                    <a:pt x="712390" y="1180762"/>
                  </a:lnTo>
                  <a:lnTo>
                    <a:pt x="661892" y="1180454"/>
                  </a:lnTo>
                  <a:lnTo>
                    <a:pt x="612000" y="1175876"/>
                  </a:lnTo>
                  <a:lnTo>
                    <a:pt x="563262" y="1167124"/>
                  </a:lnTo>
                  <a:lnTo>
                    <a:pt x="516225" y="1154299"/>
                  </a:lnTo>
                  <a:lnTo>
                    <a:pt x="471435" y="1137498"/>
                  </a:lnTo>
                  <a:lnTo>
                    <a:pt x="429440" y="1116821"/>
                  </a:lnTo>
                  <a:lnTo>
                    <a:pt x="390786" y="1092367"/>
                  </a:lnTo>
                  <a:lnTo>
                    <a:pt x="356020" y="1064234"/>
                  </a:lnTo>
                  <a:lnTo>
                    <a:pt x="325690" y="1032522"/>
                  </a:lnTo>
                  <a:lnTo>
                    <a:pt x="321245" y="1027061"/>
                  </a:lnTo>
                  <a:lnTo>
                    <a:pt x="265777" y="1027134"/>
                  </a:lnTo>
                  <a:lnTo>
                    <a:pt x="213432" y="1018488"/>
                  </a:lnTo>
                  <a:lnTo>
                    <a:pt x="165810" y="1002028"/>
                  </a:lnTo>
                  <a:lnTo>
                    <a:pt x="124511" y="978661"/>
                  </a:lnTo>
                  <a:lnTo>
                    <a:pt x="91134" y="949295"/>
                  </a:lnTo>
                  <a:lnTo>
                    <a:pt x="67279" y="914833"/>
                  </a:lnTo>
                  <a:lnTo>
                    <a:pt x="54545" y="876185"/>
                  </a:lnTo>
                  <a:lnTo>
                    <a:pt x="54140" y="838674"/>
                  </a:lnTo>
                  <a:lnTo>
                    <a:pt x="64927" y="802414"/>
                  </a:lnTo>
                  <a:lnTo>
                    <a:pt x="86335" y="768653"/>
                  </a:lnTo>
                  <a:lnTo>
                    <a:pt x="117791" y="738644"/>
                  </a:lnTo>
                  <a:lnTo>
                    <a:pt x="73634" y="714668"/>
                  </a:lnTo>
                  <a:lnTo>
                    <a:pt x="39261" y="685053"/>
                  </a:lnTo>
                  <a:lnTo>
                    <a:pt x="15188" y="651223"/>
                  </a:lnTo>
                  <a:lnTo>
                    <a:pt x="1929" y="614597"/>
                  </a:lnTo>
                  <a:lnTo>
                    <a:pt x="0" y="576598"/>
                  </a:lnTo>
                  <a:lnTo>
                    <a:pt x="9916" y="538649"/>
                  </a:lnTo>
                  <a:lnTo>
                    <a:pt x="32193" y="502170"/>
                  </a:lnTo>
                  <a:lnTo>
                    <a:pt x="66201" y="469701"/>
                  </a:lnTo>
                  <a:lnTo>
                    <a:pt x="109187" y="444162"/>
                  </a:lnTo>
                  <a:lnTo>
                    <a:pt x="159173" y="426482"/>
                  </a:lnTo>
                  <a:lnTo>
                    <a:pt x="214184" y="417588"/>
                  </a:lnTo>
                  <a:lnTo>
                    <a:pt x="216216" y="413651"/>
                  </a:lnTo>
                  <a:close/>
                </a:path>
                <a:path w="2383154" h="1714500">
                  <a:moveTo>
                    <a:pt x="235774" y="1679587"/>
                  </a:moveTo>
                  <a:lnTo>
                    <a:pt x="233032" y="1693114"/>
                  </a:lnTo>
                  <a:lnTo>
                    <a:pt x="225551" y="1704177"/>
                  </a:lnTo>
                  <a:lnTo>
                    <a:pt x="214450" y="1711644"/>
                  </a:lnTo>
                  <a:lnTo>
                    <a:pt x="200849" y="1714385"/>
                  </a:lnTo>
                  <a:lnTo>
                    <a:pt x="187248" y="1711644"/>
                  </a:lnTo>
                  <a:lnTo>
                    <a:pt x="176148" y="1704177"/>
                  </a:lnTo>
                  <a:lnTo>
                    <a:pt x="168666" y="1693114"/>
                  </a:lnTo>
                  <a:lnTo>
                    <a:pt x="165924" y="1679587"/>
                  </a:lnTo>
                  <a:lnTo>
                    <a:pt x="168666" y="1665986"/>
                  </a:lnTo>
                  <a:lnTo>
                    <a:pt x="176148" y="1654885"/>
                  </a:lnTo>
                  <a:lnTo>
                    <a:pt x="187248" y="1647404"/>
                  </a:lnTo>
                  <a:lnTo>
                    <a:pt x="200849" y="1644662"/>
                  </a:lnTo>
                  <a:lnTo>
                    <a:pt x="214450" y="1647404"/>
                  </a:lnTo>
                  <a:lnTo>
                    <a:pt x="225551" y="1654885"/>
                  </a:lnTo>
                  <a:lnTo>
                    <a:pt x="233032" y="1665986"/>
                  </a:lnTo>
                  <a:lnTo>
                    <a:pt x="235774" y="1679587"/>
                  </a:lnTo>
                  <a:close/>
                </a:path>
                <a:path w="2383154" h="1714500">
                  <a:moveTo>
                    <a:pt x="408875" y="1532140"/>
                  </a:moveTo>
                  <a:lnTo>
                    <a:pt x="403392" y="1559342"/>
                  </a:lnTo>
                  <a:lnTo>
                    <a:pt x="388444" y="1581543"/>
                  </a:lnTo>
                  <a:lnTo>
                    <a:pt x="366280" y="1596505"/>
                  </a:lnTo>
                  <a:lnTo>
                    <a:pt x="339152" y="1601990"/>
                  </a:lnTo>
                  <a:lnTo>
                    <a:pt x="312024" y="1596505"/>
                  </a:lnTo>
                  <a:lnTo>
                    <a:pt x="289860" y="1581543"/>
                  </a:lnTo>
                  <a:lnTo>
                    <a:pt x="274912" y="1559342"/>
                  </a:lnTo>
                  <a:lnTo>
                    <a:pt x="269429" y="1532140"/>
                  </a:lnTo>
                  <a:lnTo>
                    <a:pt x="274912" y="1505011"/>
                  </a:lnTo>
                  <a:lnTo>
                    <a:pt x="289860" y="1482848"/>
                  </a:lnTo>
                  <a:lnTo>
                    <a:pt x="312024" y="1467900"/>
                  </a:lnTo>
                  <a:lnTo>
                    <a:pt x="339152" y="1462417"/>
                  </a:lnTo>
                  <a:lnTo>
                    <a:pt x="366280" y="1467900"/>
                  </a:lnTo>
                  <a:lnTo>
                    <a:pt x="388444" y="1482848"/>
                  </a:lnTo>
                  <a:lnTo>
                    <a:pt x="403392" y="1505011"/>
                  </a:lnTo>
                  <a:lnTo>
                    <a:pt x="408875" y="1532140"/>
                  </a:lnTo>
                  <a:close/>
                </a:path>
                <a:path w="2383154" h="1714500">
                  <a:moveTo>
                    <a:pt x="629855" y="1333893"/>
                  </a:moveTo>
                  <a:lnTo>
                    <a:pt x="621630" y="1374622"/>
                  </a:lnTo>
                  <a:lnTo>
                    <a:pt x="599200" y="1407886"/>
                  </a:lnTo>
                  <a:lnTo>
                    <a:pt x="565936" y="1430315"/>
                  </a:lnTo>
                  <a:lnTo>
                    <a:pt x="525207" y="1438541"/>
                  </a:lnTo>
                  <a:lnTo>
                    <a:pt x="484478" y="1430315"/>
                  </a:lnTo>
                  <a:lnTo>
                    <a:pt x="451214" y="1407886"/>
                  </a:lnTo>
                  <a:lnTo>
                    <a:pt x="428784" y="1374622"/>
                  </a:lnTo>
                  <a:lnTo>
                    <a:pt x="420559" y="1333893"/>
                  </a:lnTo>
                  <a:lnTo>
                    <a:pt x="428784" y="1293163"/>
                  </a:lnTo>
                  <a:lnTo>
                    <a:pt x="451214" y="1259899"/>
                  </a:lnTo>
                  <a:lnTo>
                    <a:pt x="484478" y="1237470"/>
                  </a:lnTo>
                  <a:lnTo>
                    <a:pt x="525207" y="1229245"/>
                  </a:lnTo>
                  <a:lnTo>
                    <a:pt x="565936" y="1237470"/>
                  </a:lnTo>
                  <a:lnTo>
                    <a:pt x="599200" y="1259899"/>
                  </a:lnTo>
                  <a:lnTo>
                    <a:pt x="621630" y="1293163"/>
                  </a:lnTo>
                  <a:lnTo>
                    <a:pt x="629855" y="1333893"/>
                  </a:lnTo>
                  <a:close/>
                </a:path>
                <a:path w="2383154" h="1714500">
                  <a:moveTo>
                    <a:pt x="259904" y="756932"/>
                  </a:moveTo>
                  <a:lnTo>
                    <a:pt x="223505" y="756944"/>
                  </a:lnTo>
                  <a:lnTo>
                    <a:pt x="187689" y="753026"/>
                  </a:lnTo>
                  <a:lnTo>
                    <a:pt x="153087" y="745252"/>
                  </a:lnTo>
                  <a:lnTo>
                    <a:pt x="120331" y="733691"/>
                  </a:lnTo>
                </a:path>
                <a:path w="2383154" h="1714500">
                  <a:moveTo>
                    <a:pt x="383094" y="1010424"/>
                  </a:moveTo>
                  <a:lnTo>
                    <a:pt x="368245" y="1014258"/>
                  </a:lnTo>
                  <a:lnTo>
                    <a:pt x="353074" y="1017377"/>
                  </a:lnTo>
                  <a:lnTo>
                    <a:pt x="337642" y="1019782"/>
                  </a:lnTo>
                  <a:lnTo>
                    <a:pt x="322007" y="1021473"/>
                  </a:lnTo>
                </a:path>
                <a:path w="2383154" h="1714500">
                  <a:moveTo>
                    <a:pt x="909382" y="1132217"/>
                  </a:moveTo>
                  <a:lnTo>
                    <a:pt x="898770" y="1120122"/>
                  </a:lnTo>
                  <a:lnTo>
                    <a:pt x="889062" y="1107658"/>
                  </a:lnTo>
                  <a:lnTo>
                    <a:pt x="880307" y="1094837"/>
                  </a:lnTo>
                  <a:lnTo>
                    <a:pt x="872552" y="1081671"/>
                  </a:lnTo>
                </a:path>
                <a:path w="2383154" h="1714500">
                  <a:moveTo>
                    <a:pt x="1589848" y="1006106"/>
                  </a:moveTo>
                  <a:lnTo>
                    <a:pt x="1587707" y="1020171"/>
                  </a:lnTo>
                  <a:lnTo>
                    <a:pt x="1584530" y="1034141"/>
                  </a:lnTo>
                  <a:lnTo>
                    <a:pt x="1580329" y="1047968"/>
                  </a:lnTo>
                  <a:lnTo>
                    <a:pt x="1575116" y="1061605"/>
                  </a:lnTo>
                </a:path>
              </a:pathLst>
            </a:custGeom>
            <a:ln w="24384">
              <a:solidFill>
                <a:srgbClr val="41709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5" name="object 10">
              <a:extLst>
                <a:ext uri="{FF2B5EF4-FFF2-40B4-BE49-F238E27FC236}">
                  <a16:creationId xmlns:a16="http://schemas.microsoft.com/office/drawing/2014/main" id="{05B0E4E0-62B0-4A9A-96ED-4D52B029E5BC}"/>
                </a:ext>
              </a:extLst>
            </p:cNvPr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3532632" y="1843786"/>
              <a:ext cx="203580" cy="231775"/>
            </a:xfrm>
            <a:prstGeom prst="rect">
              <a:avLst/>
            </a:prstGeom>
          </p:spPr>
        </p:pic>
        <p:sp>
          <p:nvSpPr>
            <p:cNvPr id="36" name="object 11">
              <a:extLst>
                <a:ext uri="{FF2B5EF4-FFF2-40B4-BE49-F238E27FC236}">
                  <a16:creationId xmlns:a16="http://schemas.microsoft.com/office/drawing/2014/main" id="{C6F4F14A-6ABD-4333-ABF7-CA15B3A6C6B9}"/>
                </a:ext>
              </a:extLst>
            </p:cNvPr>
            <p:cNvSpPr/>
            <p:nvPr/>
          </p:nvSpPr>
          <p:spPr>
            <a:xfrm>
              <a:off x="1879091" y="1256792"/>
              <a:ext cx="2088514" cy="456565"/>
            </a:xfrm>
            <a:custGeom>
              <a:avLst/>
              <a:gdLst/>
              <a:ahLst/>
              <a:cxnLst/>
              <a:rect l="l" t="t" r="r" b="b"/>
              <a:pathLst>
                <a:path w="2088514" h="456564">
                  <a:moveTo>
                    <a:pt x="2088387" y="378206"/>
                  </a:moveTo>
                  <a:lnTo>
                    <a:pt x="2073229" y="400085"/>
                  </a:lnTo>
                  <a:lnTo>
                    <a:pt x="2054748" y="420465"/>
                  </a:lnTo>
                  <a:lnTo>
                    <a:pt x="2033148" y="439177"/>
                  </a:lnTo>
                  <a:lnTo>
                    <a:pt x="2008632" y="456057"/>
                  </a:lnTo>
                </a:path>
                <a:path w="2088514" h="456564">
                  <a:moveTo>
                    <a:pt x="1896871" y="89662"/>
                  </a:moveTo>
                  <a:lnTo>
                    <a:pt x="1898850" y="98754"/>
                  </a:lnTo>
                  <a:lnTo>
                    <a:pt x="1900221" y="107918"/>
                  </a:lnTo>
                  <a:lnTo>
                    <a:pt x="1900997" y="117129"/>
                  </a:lnTo>
                  <a:lnTo>
                    <a:pt x="1901190" y="126365"/>
                  </a:lnTo>
                </a:path>
                <a:path w="2088514" h="456564">
                  <a:moveTo>
                    <a:pt x="1387474" y="46862"/>
                  </a:moveTo>
                  <a:lnTo>
                    <a:pt x="1395845" y="34343"/>
                  </a:lnTo>
                  <a:lnTo>
                    <a:pt x="1405477" y="22336"/>
                  </a:lnTo>
                  <a:lnTo>
                    <a:pt x="1416300" y="10876"/>
                  </a:lnTo>
                  <a:lnTo>
                    <a:pt x="1428242" y="0"/>
                  </a:lnTo>
                </a:path>
                <a:path w="2088514" h="456564">
                  <a:moveTo>
                    <a:pt x="1005205" y="69087"/>
                  </a:moveTo>
                  <a:lnTo>
                    <a:pt x="1008800" y="58687"/>
                  </a:lnTo>
                  <a:lnTo>
                    <a:pt x="1013301" y="48466"/>
                  </a:lnTo>
                  <a:lnTo>
                    <a:pt x="1018706" y="38459"/>
                  </a:lnTo>
                  <a:lnTo>
                    <a:pt x="1025016" y="28702"/>
                  </a:lnTo>
                </a:path>
                <a:path w="2088514" h="456564">
                  <a:moveTo>
                    <a:pt x="556513" y="82804"/>
                  </a:moveTo>
                  <a:lnTo>
                    <a:pt x="575671" y="91418"/>
                  </a:lnTo>
                  <a:lnTo>
                    <a:pt x="594042" y="100853"/>
                  </a:lnTo>
                  <a:lnTo>
                    <a:pt x="611556" y="111075"/>
                  </a:lnTo>
                  <a:lnTo>
                    <a:pt x="628141" y="122047"/>
                  </a:lnTo>
                </a:path>
                <a:path w="2088514" h="456564">
                  <a:moveTo>
                    <a:pt x="12572" y="390906"/>
                  </a:moveTo>
                  <a:lnTo>
                    <a:pt x="8572" y="380742"/>
                  </a:lnTo>
                  <a:lnTo>
                    <a:pt x="5143" y="370459"/>
                  </a:lnTo>
                  <a:lnTo>
                    <a:pt x="2285" y="360080"/>
                  </a:lnTo>
                  <a:lnTo>
                    <a:pt x="0" y="349631"/>
                  </a:lnTo>
                </a:path>
              </a:pathLst>
            </a:custGeom>
            <a:ln w="24384">
              <a:solidFill>
                <a:srgbClr val="41709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" name="object 24">
            <a:extLst>
              <a:ext uri="{FF2B5EF4-FFF2-40B4-BE49-F238E27FC236}">
                <a16:creationId xmlns:a16="http://schemas.microsoft.com/office/drawing/2014/main" id="{1B1CC52D-D327-4F2F-AB3A-027758B13273}"/>
              </a:ext>
            </a:extLst>
          </p:cNvPr>
          <p:cNvSpPr txBox="1"/>
          <p:nvPr/>
        </p:nvSpPr>
        <p:spPr>
          <a:xfrm>
            <a:off x="2178557" y="1417966"/>
            <a:ext cx="2288032" cy="842538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 indent="173355">
              <a:lnSpc>
                <a:spcPct val="100000"/>
              </a:lnSpc>
              <a:spcBef>
                <a:spcPts val="90"/>
              </a:spcBef>
            </a:pPr>
            <a:r>
              <a:rPr spc="-10" dirty="0">
                <a:latin typeface="Arial MT"/>
                <a:cs typeface="Arial MT"/>
              </a:rPr>
              <a:t>1</a:t>
            </a:r>
            <a:r>
              <a:rPr spc="-10" dirty="0">
                <a:latin typeface="Century" panose="02040604050505020304" pitchFamily="18" charset="0"/>
                <a:cs typeface="Arial MT"/>
              </a:rPr>
              <a:t>. Utilizar </a:t>
            </a:r>
            <a:r>
              <a:rPr spc="-5" dirty="0">
                <a:latin typeface="Century" panose="02040604050505020304" pitchFamily="18" charset="0"/>
                <a:cs typeface="Arial MT"/>
              </a:rPr>
              <a:t> </a:t>
            </a:r>
            <a:r>
              <a:rPr spc="-10" dirty="0">
                <a:latin typeface="Century" panose="02040604050505020304" pitchFamily="18" charset="0"/>
                <a:cs typeface="Arial MT"/>
              </a:rPr>
              <a:t>técnicas</a:t>
            </a:r>
            <a:r>
              <a:rPr spc="15" dirty="0">
                <a:latin typeface="Century" panose="02040604050505020304" pitchFamily="18" charset="0"/>
                <a:cs typeface="Arial MT"/>
              </a:rPr>
              <a:t> </a:t>
            </a:r>
            <a:r>
              <a:rPr spc="-10" dirty="0">
                <a:latin typeface="Century" panose="02040604050505020304" pitchFamily="18" charset="0"/>
                <a:cs typeface="Arial MT"/>
              </a:rPr>
              <a:t>de </a:t>
            </a:r>
            <a:r>
              <a:rPr spc="-5" dirty="0">
                <a:latin typeface="Century" panose="02040604050505020304" pitchFamily="18" charset="0"/>
                <a:cs typeface="Arial MT"/>
              </a:rPr>
              <a:t> c</a:t>
            </a:r>
            <a:r>
              <a:rPr spc="-15" dirty="0">
                <a:latin typeface="Century" panose="02040604050505020304" pitchFamily="18" charset="0"/>
                <a:cs typeface="Arial MT"/>
              </a:rPr>
              <a:t>o</a:t>
            </a:r>
            <a:r>
              <a:rPr spc="5" dirty="0">
                <a:latin typeface="Century" panose="02040604050505020304" pitchFamily="18" charset="0"/>
                <a:cs typeface="Arial MT"/>
              </a:rPr>
              <a:t>m</a:t>
            </a:r>
            <a:r>
              <a:rPr spc="-15" dirty="0">
                <a:latin typeface="Century" panose="02040604050505020304" pitchFamily="18" charset="0"/>
                <a:cs typeface="Arial MT"/>
              </a:rPr>
              <a:t>un</a:t>
            </a:r>
            <a:r>
              <a:rPr spc="-5" dirty="0">
                <a:latin typeface="Century" panose="02040604050505020304" pitchFamily="18" charset="0"/>
                <a:cs typeface="Arial MT"/>
              </a:rPr>
              <a:t>ic</a:t>
            </a:r>
            <a:r>
              <a:rPr spc="-15" dirty="0">
                <a:latin typeface="Century" panose="02040604050505020304" pitchFamily="18" charset="0"/>
                <a:cs typeface="Arial MT"/>
              </a:rPr>
              <a:t>a</a:t>
            </a:r>
            <a:r>
              <a:rPr spc="-5" dirty="0">
                <a:latin typeface="Century" panose="02040604050505020304" pitchFamily="18" charset="0"/>
                <a:cs typeface="Arial MT"/>
              </a:rPr>
              <a:t>ci</a:t>
            </a:r>
            <a:r>
              <a:rPr spc="-15" dirty="0">
                <a:latin typeface="Century" panose="02040604050505020304" pitchFamily="18" charset="0"/>
                <a:cs typeface="Arial MT"/>
              </a:rPr>
              <a:t>ó</a:t>
            </a:r>
            <a:r>
              <a:rPr spc="-5" dirty="0">
                <a:latin typeface="Century" panose="02040604050505020304" pitchFamily="18" charset="0"/>
                <a:cs typeface="Arial MT"/>
              </a:rPr>
              <a:t>n</a:t>
            </a:r>
            <a:endParaRPr dirty="0">
              <a:latin typeface="Century" panose="02040604050505020304" pitchFamily="18" charset="0"/>
              <a:cs typeface="Arial MT"/>
            </a:endParaRPr>
          </a:p>
          <a:p>
            <a:pPr marL="204470">
              <a:lnSpc>
                <a:spcPct val="100000"/>
              </a:lnSpc>
              <a:spcBef>
                <a:spcPts val="5"/>
              </a:spcBef>
            </a:pPr>
            <a:r>
              <a:rPr spc="-5" dirty="0">
                <a:latin typeface="Century" panose="02040604050505020304" pitchFamily="18" charset="0"/>
                <a:cs typeface="Arial MT"/>
              </a:rPr>
              <a:t>efectivas</a:t>
            </a:r>
            <a:endParaRPr dirty="0">
              <a:latin typeface="Century" panose="02040604050505020304" pitchFamily="18" charset="0"/>
              <a:cs typeface="Arial MT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2176295" y="146200"/>
            <a:ext cx="762452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CO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Principios Generales</a:t>
            </a:r>
          </a:p>
        </p:txBody>
      </p:sp>
    </p:spTree>
    <p:extLst>
      <p:ext uri="{BB962C8B-B14F-4D97-AF65-F5344CB8AC3E}">
        <p14:creationId xmlns:p14="http://schemas.microsoft.com/office/powerpoint/2010/main" val="12329884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3">
            <a:extLst>
              <a:ext uri="{FF2B5EF4-FFF2-40B4-BE49-F238E27FC236}">
                <a16:creationId xmlns:a16="http://schemas.microsoft.com/office/drawing/2014/main" id="{8A21DAFF-080C-40C3-B664-7036846457B0}"/>
              </a:ext>
            </a:extLst>
          </p:cNvPr>
          <p:cNvSpPr txBox="1"/>
          <p:nvPr/>
        </p:nvSpPr>
        <p:spPr>
          <a:xfrm>
            <a:off x="500515" y="2067316"/>
            <a:ext cx="4457851" cy="1162498"/>
          </a:xfrm>
          <a:prstGeom prst="rect">
            <a:avLst/>
          </a:prstGeom>
          <a:solidFill>
            <a:srgbClr val="E7E6E6"/>
          </a:solidFill>
          <a:ln w="24383">
            <a:solidFill>
              <a:srgbClr val="41709C"/>
            </a:solidFill>
          </a:ln>
        </p:spPr>
        <p:txBody>
          <a:bodyPr vert="horz" wrap="square" lIns="0" tIns="63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"/>
              </a:spcBef>
            </a:pPr>
            <a:endParaRPr sz="1950" dirty="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2800" spc="-15" dirty="0">
                <a:latin typeface="Century" panose="02040604050505020304" pitchFamily="18" charset="0"/>
                <a:cs typeface="Arial MT"/>
              </a:rPr>
              <a:t>¿Qué</a:t>
            </a:r>
            <a:r>
              <a:rPr sz="2800" spc="5" dirty="0">
                <a:latin typeface="Century" panose="02040604050505020304" pitchFamily="18" charset="0"/>
                <a:cs typeface="Arial MT"/>
              </a:rPr>
              <a:t> </a:t>
            </a:r>
            <a:r>
              <a:rPr sz="2800" spc="-10" dirty="0">
                <a:latin typeface="Century" panose="02040604050505020304" pitchFamily="18" charset="0"/>
                <a:cs typeface="Arial MT"/>
              </a:rPr>
              <a:t>es</a:t>
            </a:r>
            <a:r>
              <a:rPr sz="2800" spc="15" dirty="0">
                <a:latin typeface="Century" panose="02040604050505020304" pitchFamily="18" charset="0"/>
                <a:cs typeface="Arial MT"/>
              </a:rPr>
              <a:t> </a:t>
            </a:r>
            <a:r>
              <a:rPr sz="2800" spc="-5" dirty="0">
                <a:latin typeface="Century" panose="02040604050505020304" pitchFamily="18" charset="0"/>
                <a:cs typeface="Arial MT"/>
              </a:rPr>
              <a:t>la</a:t>
            </a:r>
            <a:r>
              <a:rPr sz="2800" spc="10" dirty="0">
                <a:latin typeface="Century" panose="02040604050505020304" pitchFamily="18" charset="0"/>
                <a:cs typeface="Arial MT"/>
              </a:rPr>
              <a:t> </a:t>
            </a:r>
            <a:r>
              <a:rPr sz="2800" spc="-10" dirty="0" err="1">
                <a:latin typeface="Century" panose="02040604050505020304" pitchFamily="18" charset="0"/>
                <a:cs typeface="Arial MT"/>
              </a:rPr>
              <a:t>comunicación</a:t>
            </a:r>
            <a:r>
              <a:rPr sz="2800" spc="5" dirty="0">
                <a:latin typeface="Century" panose="02040604050505020304" pitchFamily="18" charset="0"/>
                <a:cs typeface="Arial MT"/>
              </a:rPr>
              <a:t> </a:t>
            </a:r>
            <a:r>
              <a:rPr sz="2800" spc="-10" dirty="0" err="1">
                <a:latin typeface="Century" panose="02040604050505020304" pitchFamily="18" charset="0"/>
                <a:cs typeface="Arial MT"/>
              </a:rPr>
              <a:t>efectiv</a:t>
            </a:r>
            <a:r>
              <a:rPr lang="es-MX" sz="2800" spc="-10" dirty="0">
                <a:latin typeface="Century" panose="02040604050505020304" pitchFamily="18" charset="0"/>
                <a:cs typeface="Arial MT"/>
              </a:rPr>
              <a:t>a?</a:t>
            </a:r>
            <a:endParaRPr sz="1400" dirty="0">
              <a:latin typeface="Arial MT"/>
              <a:cs typeface="Arial MT"/>
            </a:endParaRPr>
          </a:p>
        </p:txBody>
      </p:sp>
      <p:sp>
        <p:nvSpPr>
          <p:cNvPr id="7" name="object 4">
            <a:extLst>
              <a:ext uri="{FF2B5EF4-FFF2-40B4-BE49-F238E27FC236}">
                <a16:creationId xmlns:a16="http://schemas.microsoft.com/office/drawing/2014/main" id="{E23E73CE-1F1D-4F26-9DEB-3C6F7E43464D}"/>
              </a:ext>
            </a:extLst>
          </p:cNvPr>
          <p:cNvSpPr txBox="1"/>
          <p:nvPr/>
        </p:nvSpPr>
        <p:spPr>
          <a:xfrm>
            <a:off x="6436990" y="3558794"/>
            <a:ext cx="5102481" cy="1510029"/>
          </a:xfrm>
          <a:prstGeom prst="rect">
            <a:avLst/>
          </a:prstGeom>
          <a:solidFill>
            <a:srgbClr val="E7E6E6"/>
          </a:solidFill>
          <a:ln w="24384">
            <a:solidFill>
              <a:srgbClr val="41709C"/>
            </a:solidFill>
          </a:ln>
        </p:spPr>
        <p:txBody>
          <a:bodyPr vert="horz" wrap="square" lIns="0" tIns="190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5"/>
              </a:spcBef>
            </a:pPr>
            <a:endParaRPr sz="1400" dirty="0">
              <a:latin typeface="Times New Roman"/>
              <a:cs typeface="Times New Roman"/>
            </a:endParaRPr>
          </a:p>
          <a:p>
            <a:pPr marL="439420" marR="156845" indent="-259715">
              <a:lnSpc>
                <a:spcPct val="100000"/>
              </a:lnSpc>
              <a:spcBef>
                <a:spcPts val="5"/>
              </a:spcBef>
            </a:pPr>
            <a:r>
              <a:rPr sz="2800" spc="-10" dirty="0">
                <a:latin typeface="Century" panose="02040604050505020304" pitchFamily="18" charset="0"/>
                <a:cs typeface="Arial MT"/>
              </a:rPr>
              <a:t>¿Cuáles</a:t>
            </a:r>
            <a:r>
              <a:rPr sz="2800" spc="30" dirty="0">
                <a:latin typeface="Century" panose="02040604050505020304" pitchFamily="18" charset="0"/>
                <a:cs typeface="Arial MT"/>
              </a:rPr>
              <a:t> </a:t>
            </a:r>
            <a:r>
              <a:rPr sz="2800" spc="-5" dirty="0">
                <a:latin typeface="Century" panose="02040604050505020304" pitchFamily="18" charset="0"/>
                <a:cs typeface="Arial MT"/>
              </a:rPr>
              <a:t>son</a:t>
            </a:r>
            <a:r>
              <a:rPr sz="2800" spc="5" dirty="0">
                <a:latin typeface="Century" panose="02040604050505020304" pitchFamily="18" charset="0"/>
                <a:cs typeface="Arial MT"/>
              </a:rPr>
              <a:t> </a:t>
            </a:r>
            <a:r>
              <a:rPr sz="2800" spc="-5" dirty="0">
                <a:latin typeface="Century" panose="02040604050505020304" pitchFamily="18" charset="0"/>
                <a:cs typeface="Arial MT"/>
              </a:rPr>
              <a:t>las</a:t>
            </a:r>
            <a:r>
              <a:rPr sz="2800" spc="-15" dirty="0">
                <a:latin typeface="Century" panose="02040604050505020304" pitchFamily="18" charset="0"/>
                <a:cs typeface="Arial MT"/>
              </a:rPr>
              <a:t> </a:t>
            </a:r>
            <a:r>
              <a:rPr sz="2800" spc="-10" dirty="0">
                <a:latin typeface="Century" panose="02040604050505020304" pitchFamily="18" charset="0"/>
                <a:cs typeface="Arial MT"/>
              </a:rPr>
              <a:t>barreras</a:t>
            </a:r>
            <a:r>
              <a:rPr sz="2800" spc="55" dirty="0">
                <a:latin typeface="Century" panose="02040604050505020304" pitchFamily="18" charset="0"/>
                <a:cs typeface="Arial MT"/>
              </a:rPr>
              <a:t> </a:t>
            </a:r>
            <a:r>
              <a:rPr sz="2800" spc="-10" dirty="0">
                <a:latin typeface="Century" panose="02040604050505020304" pitchFamily="18" charset="0"/>
                <a:cs typeface="Arial MT"/>
              </a:rPr>
              <a:t>que</a:t>
            </a:r>
            <a:r>
              <a:rPr sz="2800" spc="5" dirty="0">
                <a:latin typeface="Century" panose="02040604050505020304" pitchFamily="18" charset="0"/>
                <a:cs typeface="Arial MT"/>
              </a:rPr>
              <a:t> </a:t>
            </a:r>
            <a:r>
              <a:rPr sz="2800" spc="-5" dirty="0">
                <a:latin typeface="Century" panose="02040604050505020304" pitchFamily="18" charset="0"/>
                <a:cs typeface="Arial MT"/>
              </a:rPr>
              <a:t>no</a:t>
            </a:r>
            <a:r>
              <a:rPr sz="2800" spc="-15" dirty="0">
                <a:latin typeface="Century" panose="02040604050505020304" pitchFamily="18" charset="0"/>
                <a:cs typeface="Arial MT"/>
              </a:rPr>
              <a:t> </a:t>
            </a:r>
            <a:r>
              <a:rPr sz="2800" spc="-5" dirty="0">
                <a:latin typeface="Century" panose="02040604050505020304" pitchFamily="18" charset="0"/>
                <a:cs typeface="Arial MT"/>
              </a:rPr>
              <a:t>permiten </a:t>
            </a:r>
            <a:r>
              <a:rPr sz="2800" spc="-375" dirty="0">
                <a:latin typeface="Century" panose="02040604050505020304" pitchFamily="18" charset="0"/>
                <a:cs typeface="Arial MT"/>
              </a:rPr>
              <a:t> </a:t>
            </a:r>
            <a:r>
              <a:rPr sz="2800" spc="-10" dirty="0">
                <a:latin typeface="Century" panose="02040604050505020304" pitchFamily="18" charset="0"/>
                <a:cs typeface="Arial MT"/>
              </a:rPr>
              <a:t>brindar</a:t>
            </a:r>
            <a:r>
              <a:rPr sz="2800" spc="25" dirty="0">
                <a:latin typeface="Century" panose="02040604050505020304" pitchFamily="18" charset="0"/>
                <a:cs typeface="Arial MT"/>
              </a:rPr>
              <a:t> </a:t>
            </a:r>
            <a:r>
              <a:rPr sz="2800" spc="-15" dirty="0">
                <a:latin typeface="Century" panose="02040604050505020304" pitchFamily="18" charset="0"/>
                <a:cs typeface="Arial MT"/>
              </a:rPr>
              <a:t>una</a:t>
            </a:r>
            <a:r>
              <a:rPr sz="2800" spc="10" dirty="0">
                <a:latin typeface="Century" panose="02040604050505020304" pitchFamily="18" charset="0"/>
                <a:cs typeface="Arial MT"/>
              </a:rPr>
              <a:t> </a:t>
            </a:r>
            <a:r>
              <a:rPr sz="2800" spc="-10" dirty="0">
                <a:latin typeface="Century" panose="02040604050505020304" pitchFamily="18" charset="0"/>
                <a:cs typeface="Arial MT"/>
              </a:rPr>
              <a:t>comunicación</a:t>
            </a:r>
            <a:r>
              <a:rPr sz="2800" spc="35" dirty="0">
                <a:latin typeface="Century" panose="02040604050505020304" pitchFamily="18" charset="0"/>
                <a:cs typeface="Arial MT"/>
              </a:rPr>
              <a:t> </a:t>
            </a:r>
            <a:r>
              <a:rPr sz="2800" spc="-10" dirty="0">
                <a:latin typeface="Century" panose="02040604050505020304" pitchFamily="18" charset="0"/>
                <a:cs typeface="Arial MT"/>
              </a:rPr>
              <a:t>efectiva?</a:t>
            </a:r>
            <a:endParaRPr sz="2800" dirty="0">
              <a:latin typeface="Century" panose="02040604050505020304" pitchFamily="18" charset="0"/>
              <a:cs typeface="Arial MT"/>
            </a:endParaRPr>
          </a:p>
        </p:txBody>
      </p:sp>
      <p:pic>
        <p:nvPicPr>
          <p:cNvPr id="8" name="object 5">
            <a:extLst>
              <a:ext uri="{FF2B5EF4-FFF2-40B4-BE49-F238E27FC236}">
                <a16:creationId xmlns:a16="http://schemas.microsoft.com/office/drawing/2014/main" id="{6FD3A6CF-A56E-46C7-BC68-38AF1F42CAB1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171943" y="1609344"/>
            <a:ext cx="2081783" cy="1478279"/>
          </a:xfrm>
          <a:prstGeom prst="rect">
            <a:avLst/>
          </a:prstGeom>
        </p:spPr>
      </p:pic>
      <p:pic>
        <p:nvPicPr>
          <p:cNvPr id="9" name="object 6">
            <a:extLst>
              <a:ext uri="{FF2B5EF4-FFF2-40B4-BE49-F238E27FC236}">
                <a16:creationId xmlns:a16="http://schemas.microsoft.com/office/drawing/2014/main" id="{865FC7A8-5F67-42B8-87B7-AF2264F6EB01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286255" y="3651503"/>
            <a:ext cx="3227832" cy="1417320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387E0E99-8803-46DE-B487-7E8478586E84}"/>
              </a:ext>
            </a:extLst>
          </p:cNvPr>
          <p:cNvSpPr txBox="1"/>
          <p:nvPr/>
        </p:nvSpPr>
        <p:spPr>
          <a:xfrm>
            <a:off x="360049" y="229922"/>
            <a:ext cx="185241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O" sz="3200" spc="-10" dirty="0">
                <a:latin typeface="Calibri"/>
                <a:cs typeface="Calibri"/>
              </a:rPr>
              <a:t>Discusión</a:t>
            </a:r>
            <a:endParaRPr lang="es-CO" sz="3200" dirty="0"/>
          </a:p>
        </p:txBody>
      </p:sp>
    </p:spTree>
    <p:extLst>
      <p:ext uri="{BB962C8B-B14F-4D97-AF65-F5344CB8AC3E}">
        <p14:creationId xmlns:p14="http://schemas.microsoft.com/office/powerpoint/2010/main" val="1998742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C6A9ED31-9A2F-4A9C-AD31-97DFA04D8066}"/>
              </a:ext>
            </a:extLst>
          </p:cNvPr>
          <p:cNvSpPr/>
          <p:nvPr/>
        </p:nvSpPr>
        <p:spPr>
          <a:xfrm>
            <a:off x="995680" y="1993900"/>
            <a:ext cx="87376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CO" sz="3200" dirty="0"/>
              <a:t>“</a:t>
            </a:r>
            <a:r>
              <a:rPr lang="es-CO" sz="3200" dirty="0">
                <a:latin typeface="Century" panose="02040604050505020304" pitchFamily="18" charset="0"/>
              </a:rPr>
              <a:t>Los proveedores de salud tienen la responsabilidad de promover los derechos y la dignidad de las personas con trastornos MNS”. </a:t>
            </a:r>
          </a:p>
        </p:txBody>
      </p:sp>
    </p:spTree>
    <p:extLst>
      <p:ext uri="{BB962C8B-B14F-4D97-AF65-F5344CB8AC3E}">
        <p14:creationId xmlns:p14="http://schemas.microsoft.com/office/powerpoint/2010/main" val="14618748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6B906F76-FE67-4A73-86FB-F6F5D306E63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5398" y="1714501"/>
            <a:ext cx="3209925" cy="2227875"/>
          </a:xfrm>
          <a:prstGeom prst="rect">
            <a:avLst/>
          </a:prstGeom>
        </p:spPr>
      </p:pic>
      <p:sp>
        <p:nvSpPr>
          <p:cNvPr id="4" name="Rectángulo 3">
            <a:extLst>
              <a:ext uri="{FF2B5EF4-FFF2-40B4-BE49-F238E27FC236}">
                <a16:creationId xmlns:a16="http://schemas.microsoft.com/office/drawing/2014/main" id="{740F3B09-696F-40AD-AE29-FB5FE016B6AA}"/>
              </a:ext>
            </a:extLst>
          </p:cNvPr>
          <p:cNvSpPr/>
          <p:nvPr/>
        </p:nvSpPr>
        <p:spPr>
          <a:xfrm>
            <a:off x="189964" y="1342049"/>
            <a:ext cx="813534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sz="2400" dirty="0">
                <a:latin typeface="Century" panose="02040604050505020304" pitchFamily="18" charset="0"/>
              </a:rPr>
              <a:t>Derecho a recibir atención integral e integrada y humanizada por el equipo humano y los servicios especializados en salud mental.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sz="2400" dirty="0">
              <a:latin typeface="Century" panose="020406040505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sz="2400" dirty="0">
                <a:latin typeface="Century" panose="02040604050505020304" pitchFamily="18" charset="0"/>
              </a:rPr>
              <a:t>Derecho a recibir información clara, oportuna, veraz y completa de las circunstancias relacionadas con su estado de salud, diagnóstico, tratamiento y pronóstico.</a:t>
            </a:r>
          </a:p>
          <a:p>
            <a:pPr algn="just"/>
            <a:endParaRPr lang="es-ES" sz="2400" dirty="0">
              <a:latin typeface="Century" panose="020406040505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sz="2400" dirty="0">
                <a:latin typeface="Century" panose="02040604050505020304" pitchFamily="18" charset="0"/>
              </a:rPr>
              <a:t>Derecho a recibir la atención especializada e interdisciplinaria y los tratamientos con la mejor evidencia científica de acuerdo con los avances científicos en salud mental.</a:t>
            </a:r>
            <a:endParaRPr lang="es-CO" sz="2400" dirty="0">
              <a:latin typeface="Century" panose="02040604050505020304" pitchFamily="18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3604476" y="148262"/>
            <a:ext cx="446789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Century" panose="02040604050505020304" pitchFamily="18" charset="0"/>
              </a:rPr>
              <a:t>DERECHOS</a:t>
            </a:r>
            <a:r>
              <a:rPr lang="es-ES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.</a:t>
            </a:r>
            <a:endParaRPr lang="es-CO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08773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id="{72CDE137-572D-4F8F-86EB-EECE03AEA4A4}"/>
              </a:ext>
            </a:extLst>
          </p:cNvPr>
          <p:cNvSpPr/>
          <p:nvPr/>
        </p:nvSpPr>
        <p:spPr>
          <a:xfrm>
            <a:off x="318052" y="1372302"/>
            <a:ext cx="1115004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sz="2800" dirty="0">
                <a:latin typeface="Century" panose="02040604050505020304" pitchFamily="18" charset="0"/>
              </a:rPr>
              <a:t>Derecho a que las intervenciones sean las menos restrictivas de las libertades individuales.</a:t>
            </a:r>
          </a:p>
          <a:p>
            <a:pPr algn="just"/>
            <a:endParaRPr lang="es-ES" sz="2800" dirty="0">
              <a:latin typeface="Century" panose="020406040505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sz="2800" dirty="0">
                <a:latin typeface="Century" panose="02040604050505020304" pitchFamily="18" charset="0"/>
              </a:rPr>
              <a:t>Derecho a tener un proceso psicoterapéutico, con los tiempos y sesiones necesarias para asegurar un trato digno para obtener resultados en términos de cambio, bienestar y calidad de vida.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ES" sz="2800" dirty="0">
              <a:latin typeface="Century" panose="020406040505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sz="2800" dirty="0">
                <a:latin typeface="Century" panose="02040604050505020304" pitchFamily="18" charset="0"/>
              </a:rPr>
              <a:t>Derecho a recibir psicoeducación a nivel individual y familiar sobre su trastorno mental y las formas de autocuidado</a:t>
            </a:r>
          </a:p>
          <a:p>
            <a:endParaRPr lang="es-ES" sz="2800" dirty="0"/>
          </a:p>
        </p:txBody>
      </p:sp>
    </p:spTree>
    <p:extLst>
      <p:ext uri="{BB962C8B-B14F-4D97-AF65-F5344CB8AC3E}">
        <p14:creationId xmlns:p14="http://schemas.microsoft.com/office/powerpoint/2010/main" val="180299559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1165</TotalTime>
  <Words>687</Words>
  <Application>Microsoft Office PowerPoint</Application>
  <PresentationFormat>Panorámica</PresentationFormat>
  <Paragraphs>60</Paragraphs>
  <Slides>16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23" baseType="lpstr">
      <vt:lpstr>Arial</vt:lpstr>
      <vt:lpstr>Arial MT</vt:lpstr>
      <vt:lpstr>Calibri</vt:lpstr>
      <vt:lpstr>Calibri Light</vt:lpstr>
      <vt:lpstr>Century</vt:lpstr>
      <vt:lpstr>Times New Roman</vt:lpstr>
      <vt:lpstr>Tema de Office</vt:lpstr>
      <vt:lpstr>Presentación de PowerPoint</vt:lpstr>
      <vt:lpstr>Presentación de PowerPoint</vt:lpstr>
      <vt:lpstr>  Fomentar las buenas relaciones entre los prestadores de atención de salud, los usuarios de los servicios y sus cuidadores y garantizar que se proporcione la atención en una actitud de apoyo, sin juzgar al paciente y sin estigmatizarlo.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Promoción del respeto y la dignidad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Yataro D1</dc:creator>
  <cp:lastModifiedBy>andrea becerra parra</cp:lastModifiedBy>
  <cp:revision>295</cp:revision>
  <dcterms:created xsi:type="dcterms:W3CDTF">2016-03-08T12:45:40Z</dcterms:created>
  <dcterms:modified xsi:type="dcterms:W3CDTF">2022-03-01T15:55:43Z</dcterms:modified>
</cp:coreProperties>
</file>