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1" r:id="rId3"/>
    <p:sldId id="319" r:id="rId4"/>
    <p:sldId id="308" r:id="rId5"/>
    <p:sldId id="309" r:id="rId6"/>
    <p:sldId id="310" r:id="rId7"/>
    <p:sldId id="312" r:id="rId8"/>
    <p:sldId id="313" r:id="rId9"/>
    <p:sldId id="316" r:id="rId10"/>
    <p:sldId id="314" r:id="rId11"/>
    <p:sldId id="311" r:id="rId12"/>
    <p:sldId id="315" r:id="rId13"/>
    <p:sldId id="317" r:id="rId14"/>
    <p:sldId id="318" r:id="rId15"/>
    <p:sldId id="279" r:id="rId16"/>
  </p:sldIdLst>
  <p:sldSz cx="12192000" cy="6858000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83">
          <p15:clr>
            <a:srgbClr val="A4A3A4"/>
          </p15:clr>
        </p15:guide>
        <p15:guide id="2" pos="31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CDEA"/>
    <a:srgbClr val="00A1E7"/>
    <a:srgbClr val="003E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6594" autoAdjust="0"/>
    <p:restoredTop sz="94660"/>
  </p:normalViewPr>
  <p:slideViewPr>
    <p:cSldViewPr snapToGrid="0">
      <p:cViewPr varScale="1">
        <p:scale>
          <a:sx n="75" d="100"/>
          <a:sy n="75" d="100"/>
        </p:scale>
        <p:origin x="66" y="288"/>
      </p:cViewPr>
      <p:guideLst>
        <p:guide orient="horz" pos="2183"/>
        <p:guide pos="318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90" d="100"/>
        <a:sy n="190" d="100"/>
      </p:scale>
      <p:origin x="0" y="-122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jpg"/><Relationship Id="rId4" Type="http://schemas.openxmlformats.org/officeDocument/2006/relationships/image" Target="../media/image6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jpg"/><Relationship Id="rId4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C0CC72-A7BD-4523-814A-B0EA64A162E5}" type="doc">
      <dgm:prSet loTypeId="urn:microsoft.com/office/officeart/2005/8/layout/vList3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CO"/>
        </a:p>
      </dgm:t>
    </dgm:pt>
    <dgm:pt modelId="{DAA8F5D7-0A62-40E5-B53C-85AB455E0CDC}">
      <dgm:prSet phldrT="[Texto]"/>
      <dgm:spPr/>
      <dgm:t>
        <a:bodyPr/>
        <a:lstStyle/>
        <a:p>
          <a:r>
            <a:rPr lang="es-CO" dirty="0"/>
            <a:t>SEGURIDAD</a:t>
          </a:r>
        </a:p>
      </dgm:t>
    </dgm:pt>
    <dgm:pt modelId="{D913F6A1-1AF8-4794-8734-34833E9BEC47}" type="parTrans" cxnId="{BEB59565-24F6-4D2A-BC96-3DD9E650A70D}">
      <dgm:prSet/>
      <dgm:spPr/>
      <dgm:t>
        <a:bodyPr/>
        <a:lstStyle/>
        <a:p>
          <a:endParaRPr lang="es-CO"/>
        </a:p>
      </dgm:t>
    </dgm:pt>
    <dgm:pt modelId="{C217DE8D-4085-49E5-AA2E-EB85C910E989}" type="sibTrans" cxnId="{BEB59565-24F6-4D2A-BC96-3DD9E650A70D}">
      <dgm:prSet/>
      <dgm:spPr/>
      <dgm:t>
        <a:bodyPr/>
        <a:lstStyle/>
        <a:p>
          <a:endParaRPr lang="es-CO"/>
        </a:p>
      </dgm:t>
    </dgm:pt>
    <dgm:pt modelId="{057C4EF4-F655-4F46-8F08-BE5D111F5F7F}">
      <dgm:prSet phldrT="[Texto]"/>
      <dgm:spPr/>
      <dgm:t>
        <a:bodyPr/>
        <a:lstStyle/>
        <a:p>
          <a:r>
            <a:rPr lang="es-CO" dirty="0"/>
            <a:t>DISTANCIA DE SEGURIDAD</a:t>
          </a:r>
        </a:p>
      </dgm:t>
    </dgm:pt>
    <dgm:pt modelId="{2F9F9334-6C52-4D60-9028-6A0FB04A471B}" type="parTrans" cxnId="{A76754A4-D096-4865-B2EA-D4395865F088}">
      <dgm:prSet/>
      <dgm:spPr/>
      <dgm:t>
        <a:bodyPr/>
        <a:lstStyle/>
        <a:p>
          <a:endParaRPr lang="es-CO"/>
        </a:p>
      </dgm:t>
    </dgm:pt>
    <dgm:pt modelId="{942AA203-DABA-4668-A019-0029D13D8DE4}" type="sibTrans" cxnId="{A76754A4-D096-4865-B2EA-D4395865F088}">
      <dgm:prSet/>
      <dgm:spPr/>
      <dgm:t>
        <a:bodyPr/>
        <a:lstStyle/>
        <a:p>
          <a:endParaRPr lang="es-CO"/>
        </a:p>
      </dgm:t>
    </dgm:pt>
    <dgm:pt modelId="{9F2217C2-E3AD-43A6-AD0C-2276D868CC2A}">
      <dgm:prSet phldrT="[Texto]"/>
      <dgm:spPr/>
      <dgm:t>
        <a:bodyPr/>
        <a:lstStyle/>
        <a:p>
          <a:r>
            <a:rPr lang="es-CO" dirty="0"/>
            <a:t>VIA DE SALIDA ABIERTA, SALA AMPLIA, LIBRE DE OBJETOS PELIGROSOS, CON DOS SALIDAS, SIN CERROJO INTERIOR</a:t>
          </a:r>
        </a:p>
      </dgm:t>
    </dgm:pt>
    <dgm:pt modelId="{064D21FA-DFC9-4086-AA0E-891B2721BF94}" type="parTrans" cxnId="{8CF2AC59-0917-476C-940B-EC4265C28754}">
      <dgm:prSet/>
      <dgm:spPr/>
      <dgm:t>
        <a:bodyPr/>
        <a:lstStyle/>
        <a:p>
          <a:endParaRPr lang="es-CO"/>
        </a:p>
      </dgm:t>
    </dgm:pt>
    <dgm:pt modelId="{FB570BDF-571A-470C-BDE5-46106A4925C9}" type="sibTrans" cxnId="{8CF2AC59-0917-476C-940B-EC4265C28754}">
      <dgm:prSet/>
      <dgm:spPr/>
      <dgm:t>
        <a:bodyPr/>
        <a:lstStyle/>
        <a:p>
          <a:endParaRPr lang="es-CO"/>
        </a:p>
      </dgm:t>
    </dgm:pt>
    <dgm:pt modelId="{C39763CD-CCF4-4EAF-BC24-87066D3E3581}">
      <dgm:prSet phldrT="[Texto]"/>
      <dgm:spPr/>
      <dgm:t>
        <a:bodyPr/>
        <a:lstStyle/>
        <a:p>
          <a:r>
            <a:rPr lang="es-CO" dirty="0"/>
            <a:t>SOLICITAR AYUDA DEL EQUIPO DE ENFERMERÍA,  MIEMBROS DE SEGURIDAD, POLICÍA.</a:t>
          </a:r>
        </a:p>
      </dgm:t>
    </dgm:pt>
    <dgm:pt modelId="{7C0FE1DA-2939-4681-BF00-F5545D20B487}" type="parTrans" cxnId="{DB039FAC-7064-4685-9862-D2EA7B8CD090}">
      <dgm:prSet/>
      <dgm:spPr/>
      <dgm:t>
        <a:bodyPr/>
        <a:lstStyle/>
        <a:p>
          <a:endParaRPr lang="es-CO"/>
        </a:p>
      </dgm:t>
    </dgm:pt>
    <dgm:pt modelId="{4D166235-EF7E-4516-A2D2-6D8608270D24}" type="sibTrans" cxnId="{DB039FAC-7064-4685-9862-D2EA7B8CD090}">
      <dgm:prSet/>
      <dgm:spPr/>
      <dgm:t>
        <a:bodyPr/>
        <a:lstStyle/>
        <a:p>
          <a:endParaRPr lang="es-CO"/>
        </a:p>
      </dgm:t>
    </dgm:pt>
    <dgm:pt modelId="{E9E7C63E-2666-4F2B-A231-BA51FF06DA89}" type="pres">
      <dgm:prSet presAssocID="{EDC0CC72-A7BD-4523-814A-B0EA64A162E5}" presName="linearFlow" presStyleCnt="0">
        <dgm:presLayoutVars>
          <dgm:dir/>
          <dgm:resizeHandles val="exact"/>
        </dgm:presLayoutVars>
      </dgm:prSet>
      <dgm:spPr/>
    </dgm:pt>
    <dgm:pt modelId="{7BDD567A-21BD-4B14-883C-E03A7A0BAF75}" type="pres">
      <dgm:prSet presAssocID="{DAA8F5D7-0A62-40E5-B53C-85AB455E0CDC}" presName="composite" presStyleCnt="0"/>
      <dgm:spPr/>
    </dgm:pt>
    <dgm:pt modelId="{A25EB4B3-B373-4865-84CD-915EC1BFBA00}" type="pres">
      <dgm:prSet presAssocID="{DAA8F5D7-0A62-40E5-B53C-85AB455E0CDC}" presName="imgShp" presStyleLbl="fgImgPlace1" presStyleIdx="0" presStyleCnt="4" custLinFactNeighborX="-9017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D114C1EA-0CC3-4D68-A989-B0E4A1DC4AEC}" type="pres">
      <dgm:prSet presAssocID="{DAA8F5D7-0A62-40E5-B53C-85AB455E0CDC}" presName="txShp" presStyleLbl="node1" presStyleIdx="0" presStyleCnt="4" custScaleX="130661">
        <dgm:presLayoutVars>
          <dgm:bulletEnabled val="1"/>
        </dgm:presLayoutVars>
      </dgm:prSet>
      <dgm:spPr/>
    </dgm:pt>
    <dgm:pt modelId="{CE9FBBF1-FD0B-446C-8742-2B6D4ECCF61A}" type="pres">
      <dgm:prSet presAssocID="{C217DE8D-4085-49E5-AA2E-EB85C910E989}" presName="spacing" presStyleCnt="0"/>
      <dgm:spPr/>
    </dgm:pt>
    <dgm:pt modelId="{99F60565-29AE-49C2-BEAE-22C0C3DD8675}" type="pres">
      <dgm:prSet presAssocID="{057C4EF4-F655-4F46-8F08-BE5D111F5F7F}" presName="composite" presStyleCnt="0"/>
      <dgm:spPr/>
    </dgm:pt>
    <dgm:pt modelId="{397B6D13-49A7-469A-B55C-896A3D21F94B}" type="pres">
      <dgm:prSet presAssocID="{057C4EF4-F655-4F46-8F08-BE5D111F5F7F}" presName="imgShp" presStyleLbl="fgImgPlace1" presStyleIdx="1" presStyleCnt="4" custLinFactNeighborX="-9017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F01FADAA-9247-4484-B945-3218CDECEC05}" type="pres">
      <dgm:prSet presAssocID="{057C4EF4-F655-4F46-8F08-BE5D111F5F7F}" presName="txShp" presStyleLbl="node1" presStyleIdx="1" presStyleCnt="4" custScaleX="130661">
        <dgm:presLayoutVars>
          <dgm:bulletEnabled val="1"/>
        </dgm:presLayoutVars>
      </dgm:prSet>
      <dgm:spPr/>
    </dgm:pt>
    <dgm:pt modelId="{EE3BD594-C0D2-40A6-8221-734F6F91DE43}" type="pres">
      <dgm:prSet presAssocID="{942AA203-DABA-4668-A019-0029D13D8DE4}" presName="spacing" presStyleCnt="0"/>
      <dgm:spPr/>
    </dgm:pt>
    <dgm:pt modelId="{5D930CAD-3967-4656-943A-18CB7E94AF42}" type="pres">
      <dgm:prSet presAssocID="{9F2217C2-E3AD-43A6-AD0C-2276D868CC2A}" presName="composite" presStyleCnt="0"/>
      <dgm:spPr/>
    </dgm:pt>
    <dgm:pt modelId="{1D46BCB6-017D-4121-A0C1-8230EACC227F}" type="pres">
      <dgm:prSet presAssocID="{9F2217C2-E3AD-43A6-AD0C-2276D868CC2A}" presName="imgShp" presStyleLbl="fgImgPlace1" presStyleIdx="2" presStyleCnt="4" custLinFactNeighborX="-9017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</dgm:pt>
    <dgm:pt modelId="{B028E7CB-6E89-45E1-9AE0-7C6AC1359756}" type="pres">
      <dgm:prSet presAssocID="{9F2217C2-E3AD-43A6-AD0C-2276D868CC2A}" presName="txShp" presStyleLbl="node1" presStyleIdx="2" presStyleCnt="4" custScaleX="130661">
        <dgm:presLayoutVars>
          <dgm:bulletEnabled val="1"/>
        </dgm:presLayoutVars>
      </dgm:prSet>
      <dgm:spPr/>
    </dgm:pt>
    <dgm:pt modelId="{5B49A338-E20F-47E6-91ED-B45AE12C9AC3}" type="pres">
      <dgm:prSet presAssocID="{FB570BDF-571A-470C-BDE5-46106A4925C9}" presName="spacing" presStyleCnt="0"/>
      <dgm:spPr/>
    </dgm:pt>
    <dgm:pt modelId="{D3653C33-41A6-4470-81B2-987B835D1DDA}" type="pres">
      <dgm:prSet presAssocID="{C39763CD-CCF4-4EAF-BC24-87066D3E3581}" presName="composite" presStyleCnt="0"/>
      <dgm:spPr/>
    </dgm:pt>
    <dgm:pt modelId="{5F108B2B-99B8-499C-9681-098ABEB5B839}" type="pres">
      <dgm:prSet presAssocID="{C39763CD-CCF4-4EAF-BC24-87066D3E3581}" presName="imgShp" presStyleLbl="fgImgPlace1" presStyleIdx="3" presStyleCnt="4" custLinFactNeighborX="-9017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  <dgm:pt modelId="{BB567462-7B22-44F3-ABB6-604E21F57925}" type="pres">
      <dgm:prSet presAssocID="{C39763CD-CCF4-4EAF-BC24-87066D3E3581}" presName="txShp" presStyleLbl="node1" presStyleIdx="3" presStyleCnt="4" custScaleX="130661">
        <dgm:presLayoutVars>
          <dgm:bulletEnabled val="1"/>
        </dgm:presLayoutVars>
      </dgm:prSet>
      <dgm:spPr/>
    </dgm:pt>
  </dgm:ptLst>
  <dgm:cxnLst>
    <dgm:cxn modelId="{C5384927-A986-430C-AFF9-5EEFB21FC2DE}" type="presOf" srcId="{057C4EF4-F655-4F46-8F08-BE5D111F5F7F}" destId="{F01FADAA-9247-4484-B945-3218CDECEC05}" srcOrd="0" destOrd="0" presId="urn:microsoft.com/office/officeart/2005/8/layout/vList3"/>
    <dgm:cxn modelId="{6ECF3E2D-F1C9-4342-B4D4-6E5CEF47858F}" type="presOf" srcId="{EDC0CC72-A7BD-4523-814A-B0EA64A162E5}" destId="{E9E7C63E-2666-4F2B-A231-BA51FF06DA89}" srcOrd="0" destOrd="0" presId="urn:microsoft.com/office/officeart/2005/8/layout/vList3"/>
    <dgm:cxn modelId="{BEB59565-24F6-4D2A-BC96-3DD9E650A70D}" srcId="{EDC0CC72-A7BD-4523-814A-B0EA64A162E5}" destId="{DAA8F5D7-0A62-40E5-B53C-85AB455E0CDC}" srcOrd="0" destOrd="0" parTransId="{D913F6A1-1AF8-4794-8734-34833E9BEC47}" sibTransId="{C217DE8D-4085-49E5-AA2E-EB85C910E989}"/>
    <dgm:cxn modelId="{5E442049-F04C-445F-BBDA-3BC8F206A7E4}" type="presOf" srcId="{DAA8F5D7-0A62-40E5-B53C-85AB455E0CDC}" destId="{D114C1EA-0CC3-4D68-A989-B0E4A1DC4AEC}" srcOrd="0" destOrd="0" presId="urn:microsoft.com/office/officeart/2005/8/layout/vList3"/>
    <dgm:cxn modelId="{1773176D-94B5-4775-9A50-45B13DD2DE3E}" type="presOf" srcId="{9F2217C2-E3AD-43A6-AD0C-2276D868CC2A}" destId="{B028E7CB-6E89-45E1-9AE0-7C6AC1359756}" srcOrd="0" destOrd="0" presId="urn:microsoft.com/office/officeart/2005/8/layout/vList3"/>
    <dgm:cxn modelId="{8CF2AC59-0917-476C-940B-EC4265C28754}" srcId="{EDC0CC72-A7BD-4523-814A-B0EA64A162E5}" destId="{9F2217C2-E3AD-43A6-AD0C-2276D868CC2A}" srcOrd="2" destOrd="0" parTransId="{064D21FA-DFC9-4086-AA0E-891B2721BF94}" sibTransId="{FB570BDF-571A-470C-BDE5-46106A4925C9}"/>
    <dgm:cxn modelId="{A76754A4-D096-4865-B2EA-D4395865F088}" srcId="{EDC0CC72-A7BD-4523-814A-B0EA64A162E5}" destId="{057C4EF4-F655-4F46-8F08-BE5D111F5F7F}" srcOrd="1" destOrd="0" parTransId="{2F9F9334-6C52-4D60-9028-6A0FB04A471B}" sibTransId="{942AA203-DABA-4668-A019-0029D13D8DE4}"/>
    <dgm:cxn modelId="{DB039FAC-7064-4685-9862-D2EA7B8CD090}" srcId="{EDC0CC72-A7BD-4523-814A-B0EA64A162E5}" destId="{C39763CD-CCF4-4EAF-BC24-87066D3E3581}" srcOrd="3" destOrd="0" parTransId="{7C0FE1DA-2939-4681-BF00-F5545D20B487}" sibTransId="{4D166235-EF7E-4516-A2D2-6D8608270D24}"/>
    <dgm:cxn modelId="{F642A4F7-9CD9-42A2-896C-871D93B5BA12}" type="presOf" srcId="{C39763CD-CCF4-4EAF-BC24-87066D3E3581}" destId="{BB567462-7B22-44F3-ABB6-604E21F57925}" srcOrd="0" destOrd="0" presId="urn:microsoft.com/office/officeart/2005/8/layout/vList3"/>
    <dgm:cxn modelId="{32D316E8-CC84-4597-AE7F-939D915470F3}" type="presParOf" srcId="{E9E7C63E-2666-4F2B-A231-BA51FF06DA89}" destId="{7BDD567A-21BD-4B14-883C-E03A7A0BAF75}" srcOrd="0" destOrd="0" presId="urn:microsoft.com/office/officeart/2005/8/layout/vList3"/>
    <dgm:cxn modelId="{E095BCBD-7178-4095-953E-A800EF889245}" type="presParOf" srcId="{7BDD567A-21BD-4B14-883C-E03A7A0BAF75}" destId="{A25EB4B3-B373-4865-84CD-915EC1BFBA00}" srcOrd="0" destOrd="0" presId="urn:microsoft.com/office/officeart/2005/8/layout/vList3"/>
    <dgm:cxn modelId="{E4138605-116E-4599-8A42-5B9E70352B9D}" type="presParOf" srcId="{7BDD567A-21BD-4B14-883C-E03A7A0BAF75}" destId="{D114C1EA-0CC3-4D68-A989-B0E4A1DC4AEC}" srcOrd="1" destOrd="0" presId="urn:microsoft.com/office/officeart/2005/8/layout/vList3"/>
    <dgm:cxn modelId="{36881D7C-46BA-42AE-93B9-75354F1B00C5}" type="presParOf" srcId="{E9E7C63E-2666-4F2B-A231-BA51FF06DA89}" destId="{CE9FBBF1-FD0B-446C-8742-2B6D4ECCF61A}" srcOrd="1" destOrd="0" presId="urn:microsoft.com/office/officeart/2005/8/layout/vList3"/>
    <dgm:cxn modelId="{8BB8B8BA-94EB-416D-80A7-7C5E51B8651E}" type="presParOf" srcId="{E9E7C63E-2666-4F2B-A231-BA51FF06DA89}" destId="{99F60565-29AE-49C2-BEAE-22C0C3DD8675}" srcOrd="2" destOrd="0" presId="urn:microsoft.com/office/officeart/2005/8/layout/vList3"/>
    <dgm:cxn modelId="{4FC8231B-12A0-4972-AED9-558FBBD835B1}" type="presParOf" srcId="{99F60565-29AE-49C2-BEAE-22C0C3DD8675}" destId="{397B6D13-49A7-469A-B55C-896A3D21F94B}" srcOrd="0" destOrd="0" presId="urn:microsoft.com/office/officeart/2005/8/layout/vList3"/>
    <dgm:cxn modelId="{573F8529-7165-4729-A2FF-4E2002546408}" type="presParOf" srcId="{99F60565-29AE-49C2-BEAE-22C0C3DD8675}" destId="{F01FADAA-9247-4484-B945-3218CDECEC05}" srcOrd="1" destOrd="0" presId="urn:microsoft.com/office/officeart/2005/8/layout/vList3"/>
    <dgm:cxn modelId="{D0A41364-BBD5-471A-AFD1-CEDC8E90FEB3}" type="presParOf" srcId="{E9E7C63E-2666-4F2B-A231-BA51FF06DA89}" destId="{EE3BD594-C0D2-40A6-8221-734F6F91DE43}" srcOrd="3" destOrd="0" presId="urn:microsoft.com/office/officeart/2005/8/layout/vList3"/>
    <dgm:cxn modelId="{0681A378-0F77-42AC-A3F5-AAA2757DDC25}" type="presParOf" srcId="{E9E7C63E-2666-4F2B-A231-BA51FF06DA89}" destId="{5D930CAD-3967-4656-943A-18CB7E94AF42}" srcOrd="4" destOrd="0" presId="urn:microsoft.com/office/officeart/2005/8/layout/vList3"/>
    <dgm:cxn modelId="{10A43003-C27B-44EB-8852-716A808DEC74}" type="presParOf" srcId="{5D930CAD-3967-4656-943A-18CB7E94AF42}" destId="{1D46BCB6-017D-4121-A0C1-8230EACC227F}" srcOrd="0" destOrd="0" presId="urn:microsoft.com/office/officeart/2005/8/layout/vList3"/>
    <dgm:cxn modelId="{C880F578-4040-4680-963B-7951B6EF1CCA}" type="presParOf" srcId="{5D930CAD-3967-4656-943A-18CB7E94AF42}" destId="{B028E7CB-6E89-45E1-9AE0-7C6AC1359756}" srcOrd="1" destOrd="0" presId="urn:microsoft.com/office/officeart/2005/8/layout/vList3"/>
    <dgm:cxn modelId="{6451E145-5398-47FE-9B64-5DE8A74235B8}" type="presParOf" srcId="{E9E7C63E-2666-4F2B-A231-BA51FF06DA89}" destId="{5B49A338-E20F-47E6-91ED-B45AE12C9AC3}" srcOrd="5" destOrd="0" presId="urn:microsoft.com/office/officeart/2005/8/layout/vList3"/>
    <dgm:cxn modelId="{A8A3EC75-9E4A-4940-B36C-7C56492A0776}" type="presParOf" srcId="{E9E7C63E-2666-4F2B-A231-BA51FF06DA89}" destId="{D3653C33-41A6-4470-81B2-987B835D1DDA}" srcOrd="6" destOrd="0" presId="urn:microsoft.com/office/officeart/2005/8/layout/vList3"/>
    <dgm:cxn modelId="{2C233AA8-1FEA-48ED-8FED-EE9B7A8C4B19}" type="presParOf" srcId="{D3653C33-41A6-4470-81B2-987B835D1DDA}" destId="{5F108B2B-99B8-499C-9681-098ABEB5B839}" srcOrd="0" destOrd="0" presId="urn:microsoft.com/office/officeart/2005/8/layout/vList3"/>
    <dgm:cxn modelId="{F8804110-AE89-4B89-86D4-5E0B168758A0}" type="presParOf" srcId="{D3653C33-41A6-4470-81B2-987B835D1DDA}" destId="{BB567462-7B22-44F3-ABB6-604E21F5792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14C1EA-0CC3-4D68-A989-B0E4A1DC4AEC}">
      <dsp:nvSpPr>
        <dsp:cNvPr id="0" name=""/>
        <dsp:cNvSpPr/>
      </dsp:nvSpPr>
      <dsp:spPr>
        <a:xfrm rot="10800000">
          <a:off x="552272" y="2722"/>
          <a:ext cx="7320390" cy="1043223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0033" tIns="80010" rIns="149352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100" kern="1200" dirty="0"/>
            <a:t>SEGURIDAD</a:t>
          </a:r>
        </a:p>
      </dsp:txBody>
      <dsp:txXfrm rot="10800000">
        <a:off x="813078" y="2722"/>
        <a:ext cx="7059584" cy="1043223"/>
      </dsp:txXfrm>
    </dsp:sp>
    <dsp:sp modelId="{A25EB4B3-B373-4865-84CD-915EC1BFBA00}">
      <dsp:nvSpPr>
        <dsp:cNvPr id="0" name=""/>
        <dsp:cNvSpPr/>
      </dsp:nvSpPr>
      <dsp:spPr>
        <a:xfrm>
          <a:off x="0" y="2722"/>
          <a:ext cx="1043223" cy="104322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01FADAA-9247-4484-B945-3218CDECEC05}">
      <dsp:nvSpPr>
        <dsp:cNvPr id="0" name=""/>
        <dsp:cNvSpPr/>
      </dsp:nvSpPr>
      <dsp:spPr>
        <a:xfrm rot="10800000">
          <a:off x="552272" y="1357355"/>
          <a:ext cx="7320390" cy="1043223"/>
        </a:xfrm>
        <a:prstGeom prst="homePlate">
          <a:avLst/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0033" tIns="80010" rIns="149352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100" kern="1200" dirty="0"/>
            <a:t>DISTANCIA DE SEGURIDAD</a:t>
          </a:r>
        </a:p>
      </dsp:txBody>
      <dsp:txXfrm rot="10800000">
        <a:off x="813078" y="1357355"/>
        <a:ext cx="7059584" cy="1043223"/>
      </dsp:txXfrm>
    </dsp:sp>
    <dsp:sp modelId="{397B6D13-49A7-469A-B55C-896A3D21F94B}">
      <dsp:nvSpPr>
        <dsp:cNvPr id="0" name=""/>
        <dsp:cNvSpPr/>
      </dsp:nvSpPr>
      <dsp:spPr>
        <a:xfrm>
          <a:off x="0" y="1357355"/>
          <a:ext cx="1043223" cy="1043223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028E7CB-6E89-45E1-9AE0-7C6AC1359756}">
      <dsp:nvSpPr>
        <dsp:cNvPr id="0" name=""/>
        <dsp:cNvSpPr/>
      </dsp:nvSpPr>
      <dsp:spPr>
        <a:xfrm rot="10800000">
          <a:off x="552272" y="2711988"/>
          <a:ext cx="7320390" cy="1043223"/>
        </a:xfrm>
        <a:prstGeom prst="homePlate">
          <a:avLst/>
        </a:prstGeom>
        <a:gradFill rotWithShape="0">
          <a:gsLst>
            <a:gs pos="0">
              <a:schemeClr val="accent4">
                <a:hueOff val="6930461"/>
                <a:satOff val="-31979"/>
                <a:lumOff val="11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930461"/>
                <a:satOff val="-31979"/>
                <a:lumOff val="11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930461"/>
                <a:satOff val="-31979"/>
                <a:lumOff val="11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0033" tIns="80010" rIns="149352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100" kern="1200" dirty="0"/>
            <a:t>VIA DE SALIDA ABIERTA, SALA AMPLIA, LIBRE DE OBJETOS PELIGROSOS, CON DOS SALIDAS, SIN CERROJO INTERIOR</a:t>
          </a:r>
        </a:p>
      </dsp:txBody>
      <dsp:txXfrm rot="10800000">
        <a:off x="813078" y="2711988"/>
        <a:ext cx="7059584" cy="1043223"/>
      </dsp:txXfrm>
    </dsp:sp>
    <dsp:sp modelId="{1D46BCB6-017D-4121-A0C1-8230EACC227F}">
      <dsp:nvSpPr>
        <dsp:cNvPr id="0" name=""/>
        <dsp:cNvSpPr/>
      </dsp:nvSpPr>
      <dsp:spPr>
        <a:xfrm>
          <a:off x="0" y="2711988"/>
          <a:ext cx="1043223" cy="1043223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B567462-7B22-44F3-ABB6-604E21F57925}">
      <dsp:nvSpPr>
        <dsp:cNvPr id="0" name=""/>
        <dsp:cNvSpPr/>
      </dsp:nvSpPr>
      <dsp:spPr>
        <a:xfrm rot="10800000">
          <a:off x="552272" y="4066622"/>
          <a:ext cx="7320390" cy="1043223"/>
        </a:xfrm>
        <a:prstGeom prst="homePlate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0033" tIns="80010" rIns="149352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100" kern="1200" dirty="0"/>
            <a:t>SOLICITAR AYUDA DEL EQUIPO DE ENFERMERÍA,  MIEMBROS DE SEGURIDAD, POLICÍA.</a:t>
          </a:r>
        </a:p>
      </dsp:txBody>
      <dsp:txXfrm rot="10800000">
        <a:off x="813078" y="4066622"/>
        <a:ext cx="7059584" cy="1043223"/>
      </dsp:txXfrm>
    </dsp:sp>
    <dsp:sp modelId="{5F108B2B-99B8-499C-9681-098ABEB5B839}">
      <dsp:nvSpPr>
        <dsp:cNvPr id="0" name=""/>
        <dsp:cNvSpPr/>
      </dsp:nvSpPr>
      <dsp:spPr>
        <a:xfrm>
          <a:off x="0" y="4066622"/>
          <a:ext cx="1043223" cy="1043223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5581DA-1EA9-4942-9003-9F5C43132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7DA0F-AF7F-420A-A8F4-A937983A3186}" type="datetimeFigureOut">
              <a:rPr lang="es-CO"/>
              <a:pPr>
                <a:defRPr/>
              </a:pPr>
              <a:t>22/02/2022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C1522E1-E9EA-4E48-8D78-A7A2A2AC6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3931321-6041-45B7-BDA9-C3F8A397E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3A061C-49D9-4DF7-89E4-A6C3E2BC6269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19821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332D5D-0AFE-4A69-B9FE-F71B09FD8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D2EBE-46B7-4EEC-808F-F94A5131AA11}" type="datetimeFigureOut">
              <a:rPr lang="es-CO"/>
              <a:pPr>
                <a:defRPr/>
              </a:pPr>
              <a:t>22/02/2022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98016F9-FE8B-40D1-A9F5-07C9AB186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C7D4058-F9AE-4D19-A9CB-F7810F133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C13F5-BF51-4AF4-AF0E-BAE087345404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76098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E07F8A-6EB9-4ED6-945A-4867D640C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6F920-378F-4659-8483-BEBCA7BC989C}" type="datetimeFigureOut">
              <a:rPr lang="es-CO"/>
              <a:pPr>
                <a:defRPr/>
              </a:pPr>
              <a:t>22/02/2022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11E4358-C459-4F84-BAF4-B4A73E169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899ACE8-BD8A-414A-B1A1-C26559D3C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15AD04-5CDB-43CF-9190-F009DCD50286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39287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42D8019-F68F-4D0C-8A46-4E676794F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6C631-8B3A-4B16-ACA9-F2E98FA34BEE}" type="datetimeFigureOut">
              <a:rPr lang="es-CO"/>
              <a:pPr>
                <a:defRPr/>
              </a:pPr>
              <a:t>22/02/2022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B2DF594-F36F-4AB4-8F77-E313A819A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86F57A-F884-47D7-850F-80F423565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B28E7-2095-4435-BE52-CED834498137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05880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B22DE10-ED7C-4CFF-846C-42D013EB3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68300-0241-4101-923F-25A6314A0EAB}" type="datetimeFigureOut">
              <a:rPr lang="es-CO"/>
              <a:pPr>
                <a:defRPr/>
              </a:pPr>
              <a:t>22/02/2022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140E1B4-0CDF-412F-88D5-C1752F0C7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04EC2B-2E4C-4A8E-9878-663DED35C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086843-7FAF-423C-B1BA-F64A72874334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24230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FAF4CFE7-B6B4-456E-A37F-EDA26520F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FCF31-E15A-4FF1-AE0E-814C399A55F4}" type="datetimeFigureOut">
              <a:rPr lang="es-CO"/>
              <a:pPr>
                <a:defRPr/>
              </a:pPr>
              <a:t>22/02/2022</a:t>
            </a:fld>
            <a:endParaRPr lang="es-CO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585FA60B-678D-4964-87AF-FD40334AC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1E9C2664-68AF-43AA-BAE7-9744B913C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F22E33-BB6C-462A-92C2-4F203117541E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23473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8067883D-297A-4213-994F-690B15DED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CC6AB-5DC6-455D-9E66-8757D3228195}" type="datetimeFigureOut">
              <a:rPr lang="es-CO"/>
              <a:pPr>
                <a:defRPr/>
              </a:pPr>
              <a:t>22/02/2022</a:t>
            </a:fld>
            <a:endParaRPr lang="es-CO" dirty="0"/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043D98DA-2273-4FC8-B667-BA8C2175B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C8E6D7C5-4380-408C-9951-03206BF41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58AF5-99DE-4E37-82EE-F9066AF237F3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52533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3">
            <a:extLst>
              <a:ext uri="{FF2B5EF4-FFF2-40B4-BE49-F238E27FC236}">
                <a16:creationId xmlns:a16="http://schemas.microsoft.com/office/drawing/2014/main" id="{50919E03-1F45-46F0-A9E1-D6304EDF5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0AA4D-80B0-4C42-BF15-F95069C28936}" type="datetimeFigureOut">
              <a:rPr lang="es-CO"/>
              <a:pPr>
                <a:defRPr/>
              </a:pPr>
              <a:t>22/02/2022</a:t>
            </a:fld>
            <a:endParaRPr lang="es-CO" dirty="0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33627E00-56B7-46F8-9FF9-34C503257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1A6E3FBB-66AC-445D-A01A-993763B6E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4F50A4-77B9-4B35-805A-A84F353532A2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98731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>
            <a:extLst>
              <a:ext uri="{FF2B5EF4-FFF2-40B4-BE49-F238E27FC236}">
                <a16:creationId xmlns:a16="http://schemas.microsoft.com/office/drawing/2014/main" id="{93756534-CDE8-4655-94FB-7A490321B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1B795-F573-4CDD-86EC-EFAA4D122499}" type="datetimeFigureOut">
              <a:rPr lang="es-CO"/>
              <a:pPr>
                <a:defRPr/>
              </a:pPr>
              <a:t>22/02/2022</a:t>
            </a:fld>
            <a:endParaRPr lang="es-CO" dirty="0"/>
          </a:p>
        </p:txBody>
      </p:sp>
      <p:sp>
        <p:nvSpPr>
          <p:cNvPr id="3" name="Marcador de pie de página 4">
            <a:extLst>
              <a:ext uri="{FF2B5EF4-FFF2-40B4-BE49-F238E27FC236}">
                <a16:creationId xmlns:a16="http://schemas.microsoft.com/office/drawing/2014/main" id="{773B37C3-7095-43C1-94E6-AC516A6BA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835FADD3-D0AC-495B-813C-4DCA73546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9765D-B98D-42E5-AA8F-BEFD142DD07F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51770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DDA64DCC-816A-4542-B3FD-F9E513412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646C6-BCC6-4480-9261-6B8BE2CD43B1}" type="datetimeFigureOut">
              <a:rPr lang="es-CO"/>
              <a:pPr>
                <a:defRPr/>
              </a:pPr>
              <a:t>22/02/2022</a:t>
            </a:fld>
            <a:endParaRPr lang="es-CO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D277F585-1DF3-45C8-99B1-115F4E02B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E1837084-05FE-4270-BF24-770E2D860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C232C-5875-4239-BC4A-DF2D15014B28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53856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71B001E1-18DA-4930-9467-BCBB53CAC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60A16-D1ED-4D66-B823-CC470B33F219}" type="datetimeFigureOut">
              <a:rPr lang="es-CO"/>
              <a:pPr>
                <a:defRPr/>
              </a:pPr>
              <a:t>22/02/2022</a:t>
            </a:fld>
            <a:endParaRPr lang="es-CO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DBCB8F9A-5621-46DA-AB69-FFE96015E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D14ED70F-0C5C-47CD-BDBE-BFC45EBD8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7B8A0-0E87-4FE8-97CA-C5818FB9A985}" type="slidenum">
              <a:rPr lang="es-CO" altLang="es-CO"/>
              <a:pPr/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418485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>
            <a:extLst>
              <a:ext uri="{FF2B5EF4-FFF2-40B4-BE49-F238E27FC236}">
                <a16:creationId xmlns:a16="http://schemas.microsoft.com/office/drawing/2014/main" id="{94B28724-6A99-46AD-BEF7-277423C540E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título del patrón</a:t>
            </a:r>
            <a:endParaRPr lang="es-CO" altLang="es-CO"/>
          </a:p>
        </p:txBody>
      </p:sp>
      <p:sp>
        <p:nvSpPr>
          <p:cNvPr id="1027" name="Marcador de texto 2">
            <a:extLst>
              <a:ext uri="{FF2B5EF4-FFF2-40B4-BE49-F238E27FC236}">
                <a16:creationId xmlns:a16="http://schemas.microsoft.com/office/drawing/2014/main" id="{FA385D0A-57A7-4F16-BFE2-3D48C713676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/>
              <a:t>Haga clic para modificar el estilo de texto del patrón</a:t>
            </a:r>
          </a:p>
          <a:p>
            <a:pPr lvl="1"/>
            <a:r>
              <a:rPr lang="es-ES" altLang="es-CO"/>
              <a:t>Segundo nivel</a:t>
            </a:r>
          </a:p>
          <a:p>
            <a:pPr lvl="2"/>
            <a:r>
              <a:rPr lang="es-ES" altLang="es-CO"/>
              <a:t>Tercer nivel</a:t>
            </a:r>
          </a:p>
          <a:p>
            <a:pPr lvl="3"/>
            <a:r>
              <a:rPr lang="es-ES" altLang="es-CO"/>
              <a:t>Cuarto nivel</a:t>
            </a:r>
          </a:p>
          <a:p>
            <a:pPr lvl="4"/>
            <a:r>
              <a:rPr lang="es-ES" altLang="es-CO"/>
              <a:t>Quinto nivel</a:t>
            </a:r>
            <a:endParaRPr lang="es-CO" alt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70D4543-1B3C-44F7-B07C-41E4F81713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CE2871-553C-43D7-A4A8-167BD0C2848D}" type="datetimeFigureOut">
              <a:rPr lang="es-CO"/>
              <a:pPr>
                <a:defRPr/>
              </a:pPr>
              <a:t>22/02/2022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724DFF9-A83A-4084-B565-22B213073B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6911A48-C8A7-472C-8277-DF55612952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E306E241-DE0F-4302-B245-F1BFEC2FA2FB}" type="slidenum">
              <a:rPr lang="es-CO" altLang="es-CO"/>
              <a:pPr/>
              <a:t>‹Nº›</a:t>
            </a:fld>
            <a:endParaRPr lang="es-CO" alt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3 Rectángulo">
            <a:extLst>
              <a:ext uri="{FF2B5EF4-FFF2-40B4-BE49-F238E27FC236}">
                <a16:creationId xmlns:a16="http://schemas.microsoft.com/office/drawing/2014/main" id="{2EF14BCB-11F2-4991-9035-7C1E495DD13C}"/>
              </a:ext>
            </a:extLst>
          </p:cNvPr>
          <p:cNvSpPr/>
          <p:nvPr/>
        </p:nvSpPr>
        <p:spPr>
          <a:xfrm>
            <a:off x="395536" y="1017310"/>
            <a:ext cx="1042486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6600" b="1" dirty="0">
                <a:ln w="11430"/>
                <a:effectLst>
                  <a:glow rad="228600">
                    <a:srgbClr val="7030A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PACIENTE AGITADO Y VIOLENTO</a:t>
            </a:r>
            <a:endParaRPr lang="es-ES" sz="6600" b="1" cap="none" spc="0" dirty="0">
              <a:ln w="11430"/>
              <a:effectLst>
                <a:glow rad="228600">
                  <a:srgbClr val="7030A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3A356E9-A4C6-42DE-9D20-9ADDF4F64819}"/>
              </a:ext>
            </a:extLst>
          </p:cNvPr>
          <p:cNvSpPr txBox="1"/>
          <p:nvPr/>
        </p:nvSpPr>
        <p:spPr>
          <a:xfrm>
            <a:off x="1190625" y="3810000"/>
            <a:ext cx="4638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RIA SALUD MENTAL SUBREDES </a:t>
            </a:r>
          </a:p>
          <a:p>
            <a:endParaRPr lang="es-CO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F4B3E8B-8841-4D54-BC3F-BFCE7D5CC9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3376" y="195834"/>
            <a:ext cx="4852416" cy="1913382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A1BE5098-F137-460E-83EE-3F290B32F760}"/>
              </a:ext>
            </a:extLst>
          </p:cNvPr>
          <p:cNvSpPr txBox="1">
            <a:spLocks/>
          </p:cNvSpPr>
          <p:nvPr/>
        </p:nvSpPr>
        <p:spPr bwMode="auto">
          <a:xfrm>
            <a:off x="890016" y="853440"/>
            <a:ext cx="8534400" cy="636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r>
              <a:rPr lang="es-ES" sz="2400" b="1" dirty="0"/>
              <a:t>DIAGNOSTICO</a:t>
            </a:r>
            <a:br>
              <a:rPr lang="es-ES" sz="3200" b="1" dirty="0"/>
            </a:br>
            <a:br>
              <a:rPr lang="es-ES" sz="1600" b="1" dirty="0"/>
            </a:br>
            <a:r>
              <a:rPr lang="es-CO" sz="2400" b="1" i="1" dirty="0"/>
              <a:t>Trastornos psiquiátricos</a:t>
            </a:r>
            <a:br>
              <a:rPr lang="es-CO" sz="2400" b="1" i="1" dirty="0"/>
            </a:br>
            <a:br>
              <a:rPr lang="es-ES" sz="2400" dirty="0"/>
            </a:br>
            <a:r>
              <a:rPr lang="es-CO" sz="2400" dirty="0"/>
              <a:t>Trastornos psicóticos (esquizofrenia, psicosis aguda).</a:t>
            </a:r>
            <a:br>
              <a:rPr lang="es-ES" sz="2400" dirty="0"/>
            </a:br>
            <a:r>
              <a:rPr lang="es-CO" sz="2400" dirty="0"/>
              <a:t>Trastornos afectivos (trastorno bipolar, depresión mayor).</a:t>
            </a:r>
            <a:br>
              <a:rPr lang="es-ES" sz="2400" dirty="0"/>
            </a:br>
            <a:r>
              <a:rPr lang="es-CO" sz="2400" dirty="0"/>
              <a:t>Trastornos de ansiedad (trastorno de pánico, trastorno de estrés postraumático, trastorno de estrés agudo).</a:t>
            </a:r>
            <a:br>
              <a:rPr lang="es-ES" sz="2400" dirty="0"/>
            </a:br>
            <a:r>
              <a:rPr lang="es-CO" sz="2400" dirty="0"/>
              <a:t>Trastornos de adaptación.</a:t>
            </a:r>
            <a:br>
              <a:rPr lang="es-ES" sz="2400" dirty="0"/>
            </a:br>
            <a:r>
              <a:rPr lang="es-CO" sz="2400" dirty="0"/>
              <a:t>Trastornos de la personalidad (principalmente limítrofe y disocial).</a:t>
            </a:r>
            <a:br>
              <a:rPr lang="es-ES" sz="2400" dirty="0"/>
            </a:br>
            <a:r>
              <a:rPr lang="es-CO" sz="2400" dirty="0"/>
              <a:t>Trastornos generalizados del desarrollo (autismo, síndrome de Asperger).</a:t>
            </a:r>
            <a:br>
              <a:rPr lang="es-ES" sz="2400" dirty="0"/>
            </a:br>
            <a:r>
              <a:rPr lang="es-CO" sz="2400" dirty="0"/>
              <a:t>Trastornos de inicio en la infancia (trastorno de conducta, trastorno negativista desafiante, trastorno por déficit de atención con hiperactividad).</a:t>
            </a:r>
            <a:br>
              <a:rPr lang="es-ES" sz="2400" dirty="0"/>
            </a:br>
            <a:r>
              <a:rPr lang="es-CO" sz="2400" dirty="0"/>
              <a:t>Retardo mental.</a:t>
            </a:r>
            <a:br>
              <a:rPr lang="es-ES" sz="2400" dirty="0"/>
            </a:br>
            <a:r>
              <a:rPr lang="es-CO" sz="2400" dirty="0"/>
              <a:t>Demencia.</a:t>
            </a:r>
            <a:br>
              <a:rPr lang="es-ES" sz="2400" dirty="0"/>
            </a:br>
            <a:br>
              <a:rPr lang="es-ES" sz="2400" dirty="0"/>
            </a:b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77568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41F9F006-622C-4DC6-935B-4E4F0478FC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2722" y="914686"/>
            <a:ext cx="3607158" cy="3543300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3028DF08-E77C-402E-91F6-A25B21AC4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7609"/>
            <a:ext cx="10515600" cy="754278"/>
          </a:xfrm>
        </p:spPr>
        <p:txBody>
          <a:bodyPr/>
          <a:lstStyle/>
          <a:p>
            <a:r>
              <a:rPr lang="es-CO" sz="2400" dirty="0"/>
              <a:t>DIAGNOSTICO</a:t>
            </a:r>
            <a:endParaRPr lang="es-ES" sz="24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E95F161-7D85-4D09-8D07-D80BD5769E5D}"/>
              </a:ext>
            </a:extLst>
          </p:cNvPr>
          <p:cNvSpPr txBox="1"/>
          <p:nvPr/>
        </p:nvSpPr>
        <p:spPr>
          <a:xfrm>
            <a:off x="309093" y="1287887"/>
            <a:ext cx="789474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s-CO" sz="2000" b="1" i="1" dirty="0"/>
              <a:t>Uso de medicamentos / sustancias psicoactivas</a:t>
            </a:r>
          </a:p>
          <a:p>
            <a:pPr eaLnBrk="0" hangingPunct="0"/>
            <a:endParaRPr lang="es-ES" sz="2000" b="1" i="1" dirty="0"/>
          </a:p>
          <a:p>
            <a:pPr lvl="0" eaLnBrk="0" hangingPunct="0"/>
            <a:r>
              <a:rPr lang="es-CO" sz="2000" dirty="0"/>
              <a:t>- Intoxicación / abstinencia alcohólica.</a:t>
            </a:r>
          </a:p>
          <a:p>
            <a:pPr lvl="0" eaLnBrk="0" hangingPunct="0"/>
            <a:r>
              <a:rPr lang="es-CO" sz="2000" dirty="0"/>
              <a:t> </a:t>
            </a:r>
          </a:p>
          <a:p>
            <a:pPr marL="342900" lvl="0" indent="-342900" eaLnBrk="0" hangingPunct="0">
              <a:buFontTx/>
              <a:buChar char="-"/>
            </a:pPr>
            <a:r>
              <a:rPr lang="es-CO" sz="2000" dirty="0"/>
              <a:t>Intoxicación por cocaína, anfetaminas o alucinógenos</a:t>
            </a:r>
          </a:p>
          <a:p>
            <a:pPr lvl="0" eaLnBrk="0" hangingPunct="0"/>
            <a:endParaRPr lang="es-ES" sz="2000" dirty="0"/>
          </a:p>
          <a:p>
            <a:pPr marL="342900" lvl="0" indent="-342900" eaLnBrk="0" hangingPunct="0">
              <a:buFontTx/>
              <a:buChar char="-"/>
            </a:pPr>
            <a:r>
              <a:rPr lang="es-CO" sz="2000" dirty="0"/>
              <a:t>Psicosis inducida por sustancias psicoactivas.</a:t>
            </a:r>
          </a:p>
          <a:p>
            <a:pPr lvl="0" eaLnBrk="0" hangingPunct="0"/>
            <a:endParaRPr lang="es-ES" sz="2000" dirty="0"/>
          </a:p>
          <a:p>
            <a:pPr lvl="0" eaLnBrk="0" hangingPunct="0"/>
            <a:r>
              <a:rPr lang="es-CO" sz="2000" dirty="0"/>
              <a:t>- Uso de corticoesteroides, anticolinérgicos o levodopa.</a:t>
            </a:r>
            <a:endParaRPr lang="es-ES" sz="2000" dirty="0"/>
          </a:p>
          <a:p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822272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user\Pictures\2013-11-22\001.jpg">
            <a:extLst>
              <a:ext uri="{FF2B5EF4-FFF2-40B4-BE49-F238E27FC236}">
                <a16:creationId xmlns:a16="http://schemas.microsoft.com/office/drawing/2014/main" id="{6FCFFDCD-F2F2-4E38-8AE3-A2B5B020BD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6"/>
          <a:stretch/>
        </p:blipFill>
        <p:spPr bwMode="auto">
          <a:xfrm>
            <a:off x="2428662" y="367526"/>
            <a:ext cx="6952844" cy="520002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5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user\Pictures\2013-11-22\002.jpg">
            <a:extLst>
              <a:ext uri="{FF2B5EF4-FFF2-40B4-BE49-F238E27FC236}">
                <a16:creationId xmlns:a16="http://schemas.microsoft.com/office/drawing/2014/main" id="{223CDB4F-F556-4C2B-9EAD-996C31316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263" y="259136"/>
            <a:ext cx="7525619" cy="558352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3576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user\Pictures\2013-11-22\003.jpg">
            <a:extLst>
              <a:ext uri="{FF2B5EF4-FFF2-40B4-BE49-F238E27FC236}">
                <a16:creationId xmlns:a16="http://schemas.microsoft.com/office/drawing/2014/main" id="{9338067A-D55C-4061-BBA4-BD17BF0099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5" t="13330" b="3123"/>
          <a:stretch/>
        </p:blipFill>
        <p:spPr bwMode="auto">
          <a:xfrm>
            <a:off x="1956024" y="248016"/>
            <a:ext cx="7652132" cy="559464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817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FBBFDDF5-4D56-4F9D-90D6-BCA2930FB1A8}"/>
              </a:ext>
            </a:extLst>
          </p:cNvPr>
          <p:cNvSpPr txBox="1"/>
          <p:nvPr/>
        </p:nvSpPr>
        <p:spPr>
          <a:xfrm>
            <a:off x="1060450" y="1133475"/>
            <a:ext cx="9201150" cy="4924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s-MX" b="1" dirty="0"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+mj-lt"/>
              </a:rPr>
              <a:t>Desarrollo pre test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+mj-lt"/>
              </a:rPr>
              <a:t>Objetivos de la sesión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+mj-lt"/>
              </a:rPr>
              <a:t>Definiciones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+mj-lt"/>
              </a:rPr>
              <a:t>Etiología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+mj-lt"/>
              </a:rPr>
              <a:t>Tratamiento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+mj-lt"/>
              </a:rPr>
              <a:t>Diagnostico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+mj-lt"/>
              </a:rPr>
              <a:t>Tratamiento farmacológico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 sz="2800" b="1" dirty="0">
                <a:latin typeface="+mj-lt"/>
              </a:rPr>
              <a:t>Desarrollo post test </a:t>
            </a:r>
          </a:p>
          <a:p>
            <a:endParaRPr lang="es-MX" b="1" dirty="0">
              <a:latin typeface="+mj-lt"/>
            </a:endParaRPr>
          </a:p>
          <a:p>
            <a:r>
              <a:rPr lang="es-MX" b="1" dirty="0">
                <a:latin typeface="+mj-lt"/>
              </a:rPr>
              <a:t> </a:t>
            </a:r>
          </a:p>
          <a:p>
            <a:endParaRPr lang="es-MX" b="1" dirty="0">
              <a:latin typeface="+mj-lt"/>
            </a:endParaRPr>
          </a:p>
          <a:p>
            <a:endParaRPr lang="es-ES" sz="1800" dirty="0">
              <a:latin typeface="+mj-lt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1497ABDD-DB1B-4E08-B960-6ACEA22122D8}"/>
              </a:ext>
            </a:extLst>
          </p:cNvPr>
          <p:cNvSpPr/>
          <p:nvPr/>
        </p:nvSpPr>
        <p:spPr>
          <a:xfrm>
            <a:off x="4128571" y="210145"/>
            <a:ext cx="25886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MX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rPr>
              <a:t>AGENDA</a:t>
            </a:r>
            <a:endParaRPr lang="es-CO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FBBFDDF5-4D56-4F9D-90D6-BCA2930FB1A8}"/>
              </a:ext>
            </a:extLst>
          </p:cNvPr>
          <p:cNvSpPr txBox="1"/>
          <p:nvPr/>
        </p:nvSpPr>
        <p:spPr>
          <a:xfrm>
            <a:off x="1123950" y="1133475"/>
            <a:ext cx="9201150" cy="34840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>
                <a:latin typeface="+mj-lt"/>
              </a:rPr>
              <a:t>OBJETIVOS DE LA SESI</a:t>
            </a:r>
            <a:r>
              <a:rPr lang="es-ES" b="1" dirty="0">
                <a:latin typeface="+mj-lt"/>
              </a:rPr>
              <a:t>ÓN :</a:t>
            </a:r>
          </a:p>
          <a:p>
            <a:r>
              <a:rPr lang="es-CO" sz="2400" dirty="0">
                <a:effectLst/>
                <a:latin typeface="+mj-lt"/>
                <a:ea typeface="Times New Roman" panose="02020603050405020304" pitchFamily="18" charset="0"/>
              </a:rPr>
              <a:t>•Conocer diagnóstico y alternativas de tratamiento en los casos de agitación motora.</a:t>
            </a:r>
          </a:p>
          <a:p>
            <a:pPr algn="just">
              <a:lnSpc>
                <a:spcPct val="115000"/>
              </a:lnSpc>
              <a:spcBef>
                <a:spcPts val="1200"/>
              </a:spcBef>
            </a:pPr>
            <a:r>
              <a:rPr lang="es-CO" sz="2400" dirty="0">
                <a:effectLst/>
                <a:latin typeface="+mj-lt"/>
                <a:ea typeface="Times New Roman" panose="02020603050405020304" pitchFamily="18" charset="0"/>
              </a:rPr>
              <a:t>•Identificar diagnóstico precoz y acertado de los diferentes trastornos psiquiátricos y/o orgánicos involucrados en episodios de agitación.</a:t>
            </a:r>
          </a:p>
          <a:p>
            <a:pPr algn="just">
              <a:lnSpc>
                <a:spcPct val="115000"/>
              </a:lnSpc>
              <a:spcBef>
                <a:spcPts val="1200"/>
              </a:spcBef>
            </a:pPr>
            <a:r>
              <a:rPr lang="es-CO" sz="2400" dirty="0">
                <a:effectLst/>
                <a:latin typeface="+mj-lt"/>
                <a:ea typeface="Times New Roman" panose="02020603050405020304" pitchFamily="18" charset="0"/>
              </a:rPr>
              <a:t>•Implementar el manejo oportuno, eficaz y eficiente con los medicamentos y recursos en </a:t>
            </a:r>
          </a:p>
          <a:p>
            <a:r>
              <a:rPr lang="es-CO" sz="2400" dirty="0">
                <a:effectLst/>
                <a:latin typeface="+mj-lt"/>
                <a:ea typeface="Times New Roman" panose="02020603050405020304" pitchFamily="18" charset="0"/>
              </a:rPr>
              <a:t>nuestro contexto</a:t>
            </a:r>
            <a:r>
              <a:rPr lang="es-CO" sz="1800" dirty="0">
                <a:effectLst/>
                <a:latin typeface="+mj-lt"/>
                <a:ea typeface="Times New Roman" panose="02020603050405020304" pitchFamily="18" charset="0"/>
              </a:rPr>
              <a:t>.</a:t>
            </a:r>
            <a:endParaRPr lang="es-ES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51911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3 Conector recto">
            <a:extLst>
              <a:ext uri="{FF2B5EF4-FFF2-40B4-BE49-F238E27FC236}">
                <a16:creationId xmlns:a16="http://schemas.microsoft.com/office/drawing/2014/main" id="{1FD67C66-D282-4553-8E04-45149C3C0533}"/>
              </a:ext>
            </a:extLst>
          </p:cNvPr>
          <p:cNvCxnSpPr/>
          <p:nvPr/>
        </p:nvCxnSpPr>
        <p:spPr>
          <a:xfrm>
            <a:off x="1956456" y="980728"/>
            <a:ext cx="8244000" cy="0"/>
          </a:xfrm>
          <a:prstGeom prst="line">
            <a:avLst/>
          </a:prstGeom>
          <a:ln w="25400" cmpd="sng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4 Rectángulo">
            <a:extLst>
              <a:ext uri="{FF2B5EF4-FFF2-40B4-BE49-F238E27FC236}">
                <a16:creationId xmlns:a16="http://schemas.microsoft.com/office/drawing/2014/main" id="{D34FB9E9-CA1A-4CD9-A0B8-953D6250C0AD}"/>
              </a:ext>
            </a:extLst>
          </p:cNvPr>
          <p:cNvSpPr/>
          <p:nvPr/>
        </p:nvSpPr>
        <p:spPr>
          <a:xfrm>
            <a:off x="2207568" y="2564904"/>
            <a:ext cx="3384376" cy="36004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Estado de agresividad, hostilidad y tendencia más o menos manifiesta a la destrucción. </a:t>
            </a:r>
            <a:r>
              <a:rPr lang="es-CO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Autoagresividad</a:t>
            </a: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 </a:t>
            </a:r>
            <a:r>
              <a:rPr lang="es-CO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heteroagresividad</a:t>
            </a: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5" name="5 Rectángulo">
            <a:extLst>
              <a:ext uri="{FF2B5EF4-FFF2-40B4-BE49-F238E27FC236}">
                <a16:creationId xmlns:a16="http://schemas.microsoft.com/office/drawing/2014/main" id="{9AA07921-4D8E-40FC-8C4D-40B398CC2A46}"/>
              </a:ext>
            </a:extLst>
          </p:cNvPr>
          <p:cNvSpPr/>
          <p:nvPr/>
        </p:nvSpPr>
        <p:spPr>
          <a:xfrm>
            <a:off x="6600056" y="2564904"/>
            <a:ext cx="3384376" cy="3600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Aumento inadecuado,  desproporcionado, desorganizado y sin propósito de la actividad motora, debido a alteraciones en la esfera mental</a:t>
            </a:r>
          </a:p>
        </p:txBody>
      </p:sp>
      <p:sp>
        <p:nvSpPr>
          <p:cNvPr id="6" name="6 Elipse">
            <a:extLst>
              <a:ext uri="{FF2B5EF4-FFF2-40B4-BE49-F238E27FC236}">
                <a16:creationId xmlns:a16="http://schemas.microsoft.com/office/drawing/2014/main" id="{36E8ACA0-13DB-440A-9E9D-063AE2929CF1}"/>
              </a:ext>
            </a:extLst>
          </p:cNvPr>
          <p:cNvSpPr/>
          <p:nvPr/>
        </p:nvSpPr>
        <p:spPr>
          <a:xfrm>
            <a:off x="2423592" y="1268760"/>
            <a:ext cx="2952328" cy="172819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PACIENTE VIOLENTO O AGRESIVO</a:t>
            </a:r>
          </a:p>
        </p:txBody>
      </p:sp>
      <p:sp>
        <p:nvSpPr>
          <p:cNvPr id="7" name="7 Elipse">
            <a:extLst>
              <a:ext uri="{FF2B5EF4-FFF2-40B4-BE49-F238E27FC236}">
                <a16:creationId xmlns:a16="http://schemas.microsoft.com/office/drawing/2014/main" id="{0E64B984-CBEA-4B11-B378-A7F7D2636B4A}"/>
              </a:ext>
            </a:extLst>
          </p:cNvPr>
          <p:cNvSpPr/>
          <p:nvPr/>
        </p:nvSpPr>
        <p:spPr>
          <a:xfrm>
            <a:off x="6888088" y="1268760"/>
            <a:ext cx="2952328" cy="172819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PACIENTE CON AGITACION PSICOMOTORA</a:t>
            </a:r>
          </a:p>
        </p:txBody>
      </p:sp>
      <p:sp>
        <p:nvSpPr>
          <p:cNvPr id="8" name="8 CuadroTexto">
            <a:extLst>
              <a:ext uri="{FF2B5EF4-FFF2-40B4-BE49-F238E27FC236}">
                <a16:creationId xmlns:a16="http://schemas.microsoft.com/office/drawing/2014/main" id="{43C45826-D7CB-4A3F-BF8A-0C7868566F36}"/>
              </a:ext>
            </a:extLst>
          </p:cNvPr>
          <p:cNvSpPr txBox="1"/>
          <p:nvPr/>
        </p:nvSpPr>
        <p:spPr>
          <a:xfrm>
            <a:off x="5735961" y="1268760"/>
            <a:ext cx="80342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8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≠</a:t>
            </a:r>
          </a:p>
        </p:txBody>
      </p:sp>
      <p:sp>
        <p:nvSpPr>
          <p:cNvPr id="9" name="9 Rectángulo">
            <a:extLst>
              <a:ext uri="{FF2B5EF4-FFF2-40B4-BE49-F238E27FC236}">
                <a16:creationId xmlns:a16="http://schemas.microsoft.com/office/drawing/2014/main" id="{D6515E11-DDD8-42AA-A646-876D973EEC6C}"/>
              </a:ext>
            </a:extLst>
          </p:cNvPr>
          <p:cNvSpPr/>
          <p:nvPr/>
        </p:nvSpPr>
        <p:spPr>
          <a:xfrm>
            <a:off x="6888088" y="2932205"/>
            <a:ext cx="3384376" cy="3600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un evento agudo, físico y psicológico, con alteraciones:</a:t>
            </a:r>
          </a:p>
          <a:p>
            <a:pPr marL="342900" indent="-342900" algn="ctr">
              <a:buFont typeface="Arial" pitchFamily="34" charset="0"/>
              <a:buChar char="•"/>
            </a:pP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Motoras </a:t>
            </a:r>
          </a:p>
          <a:p>
            <a:pPr marL="342900" indent="-342900" algn="ctr">
              <a:buFont typeface="Arial" pitchFamily="34" charset="0"/>
              <a:buChar char="•"/>
            </a:pP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Autonómicas </a:t>
            </a:r>
          </a:p>
          <a:p>
            <a:pPr marL="342900" indent="-342900" algn="ctr">
              <a:buFont typeface="Arial" pitchFamily="34" charset="0"/>
              <a:buChar char="•"/>
            </a:pP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Estado de conciencia</a:t>
            </a:r>
          </a:p>
        </p:txBody>
      </p:sp>
      <p:sp>
        <p:nvSpPr>
          <p:cNvPr id="10" name="1 Título">
            <a:extLst>
              <a:ext uri="{FF2B5EF4-FFF2-40B4-BE49-F238E27FC236}">
                <a16:creationId xmlns:a16="http://schemas.microsoft.com/office/drawing/2014/main" id="{0EAA8C8F-3B22-4511-B23E-047C39B0BC5A}"/>
              </a:ext>
            </a:extLst>
          </p:cNvPr>
          <p:cNvSpPr txBox="1">
            <a:spLocks/>
          </p:cNvSpPr>
          <p:nvPr/>
        </p:nvSpPr>
        <p:spPr>
          <a:xfrm>
            <a:off x="1981200" y="58614"/>
            <a:ext cx="8229600" cy="994122"/>
          </a:xfrm>
          <a:prstGeom prst="rect">
            <a:avLst/>
          </a:prstGeom>
        </p:spPr>
        <p:txBody>
          <a:bodyPr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4800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DEFINICIONES</a:t>
            </a:r>
          </a:p>
        </p:txBody>
      </p:sp>
    </p:spTree>
    <p:extLst>
      <p:ext uri="{BB962C8B-B14F-4D97-AF65-F5344CB8AC3E}">
        <p14:creationId xmlns:p14="http://schemas.microsoft.com/office/powerpoint/2010/main" val="329819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2 Conector recto">
            <a:extLst>
              <a:ext uri="{FF2B5EF4-FFF2-40B4-BE49-F238E27FC236}">
                <a16:creationId xmlns:a16="http://schemas.microsoft.com/office/drawing/2014/main" id="{42804B65-9FB7-41E6-BF16-2B165B66AF64}"/>
              </a:ext>
            </a:extLst>
          </p:cNvPr>
          <p:cNvCxnSpPr/>
          <p:nvPr/>
        </p:nvCxnSpPr>
        <p:spPr>
          <a:xfrm>
            <a:off x="1956456" y="980728"/>
            <a:ext cx="8244000" cy="0"/>
          </a:xfrm>
          <a:prstGeom prst="line">
            <a:avLst/>
          </a:prstGeom>
          <a:ln w="25400" cmpd="sng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3 Elipse">
            <a:extLst>
              <a:ext uri="{FF2B5EF4-FFF2-40B4-BE49-F238E27FC236}">
                <a16:creationId xmlns:a16="http://schemas.microsoft.com/office/drawing/2014/main" id="{138C59E0-04DB-4E3A-9A8C-5DA8C9ACE179}"/>
              </a:ext>
            </a:extLst>
          </p:cNvPr>
          <p:cNvSpPr/>
          <p:nvPr/>
        </p:nvSpPr>
        <p:spPr>
          <a:xfrm>
            <a:off x="2495600" y="1268760"/>
            <a:ext cx="2880320" cy="187220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AGITACIÓN ORGÁNICA</a:t>
            </a:r>
          </a:p>
        </p:txBody>
      </p:sp>
      <p:sp>
        <p:nvSpPr>
          <p:cNvPr id="13" name="4 Elipse">
            <a:extLst>
              <a:ext uri="{FF2B5EF4-FFF2-40B4-BE49-F238E27FC236}">
                <a16:creationId xmlns:a16="http://schemas.microsoft.com/office/drawing/2014/main" id="{CFD9E739-3997-4513-B1C0-EBCAE90819F3}"/>
              </a:ext>
            </a:extLst>
          </p:cNvPr>
          <p:cNvSpPr/>
          <p:nvPr/>
        </p:nvSpPr>
        <p:spPr>
          <a:xfrm>
            <a:off x="6888088" y="1268760"/>
            <a:ext cx="3024336" cy="187220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AGITACIÓN PSIQUIATRICA</a:t>
            </a:r>
          </a:p>
        </p:txBody>
      </p:sp>
      <p:sp>
        <p:nvSpPr>
          <p:cNvPr id="14" name="5 Elipse">
            <a:extLst>
              <a:ext uri="{FF2B5EF4-FFF2-40B4-BE49-F238E27FC236}">
                <a16:creationId xmlns:a16="http://schemas.microsoft.com/office/drawing/2014/main" id="{CD94FE0A-BD5C-4C52-8876-FBEDCE254BAB}"/>
              </a:ext>
            </a:extLst>
          </p:cNvPr>
          <p:cNvSpPr/>
          <p:nvPr/>
        </p:nvSpPr>
        <p:spPr>
          <a:xfrm>
            <a:off x="4655840" y="4365104"/>
            <a:ext cx="2880320" cy="187220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AGITACIÓN MIXTA</a:t>
            </a:r>
          </a:p>
        </p:txBody>
      </p:sp>
      <p:sp>
        <p:nvSpPr>
          <p:cNvPr id="15" name="7 Llamada rectangular redondeada">
            <a:extLst>
              <a:ext uri="{FF2B5EF4-FFF2-40B4-BE49-F238E27FC236}">
                <a16:creationId xmlns:a16="http://schemas.microsoft.com/office/drawing/2014/main" id="{44D25F9F-7132-4910-AFB7-F37D1895AEF6}"/>
              </a:ext>
            </a:extLst>
          </p:cNvPr>
          <p:cNvSpPr/>
          <p:nvPr/>
        </p:nvSpPr>
        <p:spPr>
          <a:xfrm>
            <a:off x="1919537" y="2924944"/>
            <a:ext cx="3918887" cy="3744416"/>
          </a:xfrm>
          <a:prstGeom prst="wedgeRoundRectCallout">
            <a:avLst>
              <a:gd name="adj1" fmla="val 5498"/>
              <a:gd name="adj2" fmla="val -61295"/>
              <a:gd name="adj3" fmla="val 16667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s-CO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Alteración de conciencia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s-CO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Desorientación </a:t>
            </a:r>
            <a:r>
              <a:rPr lang="es-CO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temporoespacial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Discurso incoherente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Dificultad para la marcha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s-CO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Hiperexcitabilidad</a:t>
            </a:r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muscular</a:t>
            </a:r>
          </a:p>
          <a:p>
            <a:pPr marL="285750" indent="-285750" algn="ctr">
              <a:buFont typeface="Arial" pitchFamily="34" charset="0"/>
              <a:buChar char="•"/>
            </a:pP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Vocifera, pide ayuda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Inquieto y sudoroso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Alucinaciones visuales, delirios</a:t>
            </a:r>
          </a:p>
          <a:p>
            <a:pPr marL="285750" indent="-285750" algn="ctr">
              <a:buFont typeface="Arial" pitchFamily="34" charset="0"/>
              <a:buChar char="•"/>
            </a:pP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es-CO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Fluctuación de los síntomas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Amnesia completa del episodio</a:t>
            </a:r>
          </a:p>
          <a:p>
            <a:pPr algn="ctr"/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8 Llamada rectangular redondeada">
            <a:extLst>
              <a:ext uri="{FF2B5EF4-FFF2-40B4-BE49-F238E27FC236}">
                <a16:creationId xmlns:a16="http://schemas.microsoft.com/office/drawing/2014/main" id="{F6CA3AF5-9AA3-4DCF-BE7B-7396C3F91076}"/>
              </a:ext>
            </a:extLst>
          </p:cNvPr>
          <p:cNvSpPr/>
          <p:nvPr/>
        </p:nvSpPr>
        <p:spPr>
          <a:xfrm>
            <a:off x="6240016" y="2852936"/>
            <a:ext cx="4032448" cy="3816424"/>
          </a:xfrm>
          <a:prstGeom prst="wedgeRoundRectCallout">
            <a:avLst>
              <a:gd name="adj1" fmla="val 33604"/>
              <a:gd name="adj2" fmla="val -60283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s-C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Conciencia clara.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s-C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suele haber desorientación 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s-C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fluctuación es escasa</a:t>
            </a:r>
          </a:p>
          <a:p>
            <a:pPr marL="285750" indent="-285750" algn="ctr">
              <a:buFont typeface="Arial" pitchFamily="34" charset="0"/>
              <a:buChar char="•"/>
            </a:pPr>
            <a:endParaRPr lang="es-CO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es-CO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Discurso disgregado - fuga de ideas, vociferante, </a:t>
            </a:r>
            <a:r>
              <a:rPr lang="es-CO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verborreico</a:t>
            </a:r>
            <a:r>
              <a:rPr lang="es-CO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s-CO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Hostil, agresivo.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s-CO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Alucinaciones auditivas, ideas delirantes</a:t>
            </a:r>
          </a:p>
        </p:txBody>
      </p:sp>
      <p:sp>
        <p:nvSpPr>
          <p:cNvPr id="17" name="9 Rectángulo">
            <a:extLst>
              <a:ext uri="{FF2B5EF4-FFF2-40B4-BE49-F238E27FC236}">
                <a16:creationId xmlns:a16="http://schemas.microsoft.com/office/drawing/2014/main" id="{579354D7-5E28-4F85-B1C2-D7AEA0A6B08E}"/>
              </a:ext>
            </a:extLst>
          </p:cNvPr>
          <p:cNvSpPr/>
          <p:nvPr/>
        </p:nvSpPr>
        <p:spPr>
          <a:xfrm>
            <a:off x="2423592" y="2852936"/>
            <a:ext cx="2952328" cy="367240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SOSPECHARLA</a:t>
            </a:r>
          </a:p>
          <a:p>
            <a:pPr algn="ctr"/>
            <a:endParaRPr lang="es-CO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CO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Agitación de comienzo agudo o subagudo en un paciente sin antecedentes psiquiátricos.</a:t>
            </a:r>
          </a:p>
        </p:txBody>
      </p:sp>
      <p:sp>
        <p:nvSpPr>
          <p:cNvPr id="18" name="10 Rectángulo">
            <a:extLst>
              <a:ext uri="{FF2B5EF4-FFF2-40B4-BE49-F238E27FC236}">
                <a16:creationId xmlns:a16="http://schemas.microsoft.com/office/drawing/2014/main" id="{C0BC5523-75A3-48D1-882F-F7A12D9B8F90}"/>
              </a:ext>
            </a:extLst>
          </p:cNvPr>
          <p:cNvSpPr/>
          <p:nvPr/>
        </p:nvSpPr>
        <p:spPr>
          <a:xfrm>
            <a:off x="6960096" y="2852936"/>
            <a:ext cx="2952328" cy="367240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Psicopatología propia de alguna entidad psiquiátrica.</a:t>
            </a:r>
          </a:p>
          <a:p>
            <a:pPr algn="ctr"/>
            <a:endParaRPr lang="es-CO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Antecedentes psiquiátricos</a:t>
            </a:r>
            <a:endParaRPr lang="es-CO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1 Título">
            <a:extLst>
              <a:ext uri="{FF2B5EF4-FFF2-40B4-BE49-F238E27FC236}">
                <a16:creationId xmlns:a16="http://schemas.microsoft.com/office/drawing/2014/main" id="{054131FD-519D-4291-AC99-676D9D22D22C}"/>
              </a:ext>
            </a:extLst>
          </p:cNvPr>
          <p:cNvSpPr txBox="1">
            <a:spLocks/>
          </p:cNvSpPr>
          <p:nvPr/>
        </p:nvSpPr>
        <p:spPr>
          <a:xfrm>
            <a:off x="1981200" y="58614"/>
            <a:ext cx="8229600" cy="994122"/>
          </a:xfrm>
          <a:prstGeom prst="rect">
            <a:avLst/>
          </a:prstGeom>
        </p:spPr>
        <p:txBody>
          <a:bodyPr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4800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ETIOLOGÍA</a:t>
            </a:r>
          </a:p>
        </p:txBody>
      </p:sp>
    </p:spTree>
    <p:extLst>
      <p:ext uri="{BB962C8B-B14F-4D97-AF65-F5344CB8AC3E}">
        <p14:creationId xmlns:p14="http://schemas.microsoft.com/office/powerpoint/2010/main" val="3756443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3 Diagrama">
            <a:extLst>
              <a:ext uri="{FF2B5EF4-FFF2-40B4-BE49-F238E27FC236}">
                <a16:creationId xmlns:a16="http://schemas.microsoft.com/office/drawing/2014/main" id="{4C52BE03-F72B-4099-835D-C74C0BDFF295}"/>
              </a:ext>
            </a:extLst>
          </p:cNvPr>
          <p:cNvGraphicFramePr/>
          <p:nvPr/>
        </p:nvGraphicFramePr>
        <p:xfrm>
          <a:off x="1991544" y="1268760"/>
          <a:ext cx="842493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" name="1 Título">
            <a:extLst>
              <a:ext uri="{FF2B5EF4-FFF2-40B4-BE49-F238E27FC236}">
                <a16:creationId xmlns:a16="http://schemas.microsoft.com/office/drawing/2014/main" id="{7E537B4E-A1AD-46A6-9934-442D6F5CF727}"/>
              </a:ext>
            </a:extLst>
          </p:cNvPr>
          <p:cNvSpPr txBox="1">
            <a:spLocks/>
          </p:cNvSpPr>
          <p:nvPr/>
        </p:nvSpPr>
        <p:spPr>
          <a:xfrm>
            <a:off x="1981200" y="58614"/>
            <a:ext cx="8229600" cy="994122"/>
          </a:xfrm>
          <a:prstGeom prst="rect">
            <a:avLst/>
          </a:prstGeom>
        </p:spPr>
        <p:txBody>
          <a:bodyPr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4800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TRATAMIENTO</a:t>
            </a:r>
          </a:p>
        </p:txBody>
      </p:sp>
    </p:spTree>
    <p:extLst>
      <p:ext uri="{BB962C8B-B14F-4D97-AF65-F5344CB8AC3E}">
        <p14:creationId xmlns:p14="http://schemas.microsoft.com/office/powerpoint/2010/main" val="323934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0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70E076C1-538E-447C-B1E4-EB98D57F98C2}"/>
              </a:ext>
            </a:extLst>
          </p:cNvPr>
          <p:cNvSpPr txBox="1">
            <a:spLocks/>
          </p:cNvSpPr>
          <p:nvPr/>
        </p:nvSpPr>
        <p:spPr>
          <a:xfrm>
            <a:off x="1981200" y="58614"/>
            <a:ext cx="8229600" cy="994122"/>
          </a:xfrm>
          <a:prstGeom prst="rect">
            <a:avLst/>
          </a:prstGeom>
        </p:spPr>
        <p:txBody>
          <a:bodyPr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4800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TRATAMIENTO</a:t>
            </a:r>
          </a:p>
        </p:txBody>
      </p:sp>
      <p:cxnSp>
        <p:nvCxnSpPr>
          <p:cNvPr id="3" name="2 Conector recto">
            <a:extLst>
              <a:ext uri="{FF2B5EF4-FFF2-40B4-BE49-F238E27FC236}">
                <a16:creationId xmlns:a16="http://schemas.microsoft.com/office/drawing/2014/main" id="{BA30DD00-0172-489E-901A-A163160F8BC9}"/>
              </a:ext>
            </a:extLst>
          </p:cNvPr>
          <p:cNvCxnSpPr/>
          <p:nvPr/>
        </p:nvCxnSpPr>
        <p:spPr>
          <a:xfrm>
            <a:off x="1956456" y="980728"/>
            <a:ext cx="8244000" cy="0"/>
          </a:xfrm>
          <a:prstGeom prst="line">
            <a:avLst/>
          </a:prstGeom>
          <a:ln w="25400" cmpd="sng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4 Elipse">
            <a:extLst>
              <a:ext uri="{FF2B5EF4-FFF2-40B4-BE49-F238E27FC236}">
                <a16:creationId xmlns:a16="http://schemas.microsoft.com/office/drawing/2014/main" id="{EEE53B0B-4D18-4E0A-9F9D-60A14857276D}"/>
              </a:ext>
            </a:extLst>
          </p:cNvPr>
          <p:cNvSpPr/>
          <p:nvPr/>
        </p:nvSpPr>
        <p:spPr>
          <a:xfrm>
            <a:off x="2567608" y="1196752"/>
            <a:ext cx="2592288" cy="18002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EVALUACION INICIAL</a:t>
            </a:r>
          </a:p>
        </p:txBody>
      </p:sp>
      <p:sp>
        <p:nvSpPr>
          <p:cNvPr id="5" name="6 Elipse">
            <a:extLst>
              <a:ext uri="{FF2B5EF4-FFF2-40B4-BE49-F238E27FC236}">
                <a16:creationId xmlns:a16="http://schemas.microsoft.com/office/drawing/2014/main" id="{4AA72385-10F0-4431-9073-3F90C210E034}"/>
              </a:ext>
            </a:extLst>
          </p:cNvPr>
          <p:cNvSpPr/>
          <p:nvPr/>
        </p:nvSpPr>
        <p:spPr>
          <a:xfrm>
            <a:off x="6960096" y="1232700"/>
            <a:ext cx="2592288" cy="18002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CONTENCIÓN</a:t>
            </a:r>
          </a:p>
        </p:txBody>
      </p:sp>
      <p:sp>
        <p:nvSpPr>
          <p:cNvPr id="6" name="8 CuadroTexto">
            <a:extLst>
              <a:ext uri="{FF2B5EF4-FFF2-40B4-BE49-F238E27FC236}">
                <a16:creationId xmlns:a16="http://schemas.microsoft.com/office/drawing/2014/main" id="{E08E04AA-CBDB-43DF-B6D8-629BC472A26B}"/>
              </a:ext>
            </a:extLst>
          </p:cNvPr>
          <p:cNvSpPr txBox="1"/>
          <p:nvPr/>
        </p:nvSpPr>
        <p:spPr>
          <a:xfrm>
            <a:off x="2063553" y="2734039"/>
            <a:ext cx="3600399" cy="83099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Recolectar información con acompañantes</a:t>
            </a:r>
          </a:p>
        </p:txBody>
      </p:sp>
      <p:sp>
        <p:nvSpPr>
          <p:cNvPr id="7" name="14 CuadroTexto">
            <a:extLst>
              <a:ext uri="{FF2B5EF4-FFF2-40B4-BE49-F238E27FC236}">
                <a16:creationId xmlns:a16="http://schemas.microsoft.com/office/drawing/2014/main" id="{8A3164B7-7A3F-4208-B519-681AFC15A035}"/>
              </a:ext>
            </a:extLst>
          </p:cNvPr>
          <p:cNvSpPr txBox="1"/>
          <p:nvPr/>
        </p:nvSpPr>
        <p:spPr>
          <a:xfrm>
            <a:off x="2225112" y="3717032"/>
            <a:ext cx="3222816" cy="267765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Inicio de la crisis, tiempo de evolución.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Manejo en casa.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Alergias.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Consumo de sustancias.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Comorbilidades.</a:t>
            </a:r>
          </a:p>
        </p:txBody>
      </p:sp>
      <p:sp>
        <p:nvSpPr>
          <p:cNvPr id="8" name="15 CuadroTexto">
            <a:extLst>
              <a:ext uri="{FF2B5EF4-FFF2-40B4-BE49-F238E27FC236}">
                <a16:creationId xmlns:a16="http://schemas.microsoft.com/office/drawing/2014/main" id="{AA33CD1E-A847-4E48-A15D-72121CA9EDD3}"/>
              </a:ext>
            </a:extLst>
          </p:cNvPr>
          <p:cNvSpPr txBox="1"/>
          <p:nvPr/>
        </p:nvSpPr>
        <p:spPr>
          <a:xfrm>
            <a:off x="6672064" y="2924945"/>
            <a:ext cx="3222816" cy="120032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FISICA O MECÁNICA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FARMACOLÓGICA</a:t>
            </a:r>
          </a:p>
        </p:txBody>
      </p:sp>
      <p:pic>
        <p:nvPicPr>
          <p:cNvPr id="9" name="16 Imagen">
            <a:extLst>
              <a:ext uri="{FF2B5EF4-FFF2-40B4-BE49-F238E27FC236}">
                <a16:creationId xmlns:a16="http://schemas.microsoft.com/office/drawing/2014/main" id="{C543757A-65FD-4857-99E1-067566C91E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56188">
            <a:off x="8158712" y="4176302"/>
            <a:ext cx="127635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95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DE8111B4-A16E-47E9-8345-0AA41E5ACE55}"/>
              </a:ext>
            </a:extLst>
          </p:cNvPr>
          <p:cNvSpPr txBox="1">
            <a:spLocks/>
          </p:cNvSpPr>
          <p:nvPr/>
        </p:nvSpPr>
        <p:spPr>
          <a:xfrm>
            <a:off x="1981200" y="58614"/>
            <a:ext cx="8229600" cy="994122"/>
          </a:xfrm>
          <a:prstGeom prst="rect">
            <a:avLst/>
          </a:prstGeom>
        </p:spPr>
        <p:txBody>
          <a:bodyPr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4800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TRATAMIENTO</a:t>
            </a:r>
          </a:p>
        </p:txBody>
      </p:sp>
      <p:sp>
        <p:nvSpPr>
          <p:cNvPr id="3" name="2 CuadroTexto">
            <a:extLst>
              <a:ext uri="{FF2B5EF4-FFF2-40B4-BE49-F238E27FC236}">
                <a16:creationId xmlns:a16="http://schemas.microsoft.com/office/drawing/2014/main" id="{8EB35857-D48F-4721-9199-15EE2DD15AE7}"/>
              </a:ext>
            </a:extLst>
          </p:cNvPr>
          <p:cNvSpPr txBox="1"/>
          <p:nvPr/>
        </p:nvSpPr>
        <p:spPr>
          <a:xfrm>
            <a:off x="4566568" y="1095128"/>
            <a:ext cx="2978251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CONTENCIÓN VERBAL</a:t>
            </a:r>
          </a:p>
        </p:txBody>
      </p:sp>
      <p:cxnSp>
        <p:nvCxnSpPr>
          <p:cNvPr id="4" name="4 Conector recto">
            <a:extLst>
              <a:ext uri="{FF2B5EF4-FFF2-40B4-BE49-F238E27FC236}">
                <a16:creationId xmlns:a16="http://schemas.microsoft.com/office/drawing/2014/main" id="{12D0CA84-BA27-4134-836C-2D689271CCB6}"/>
              </a:ext>
            </a:extLst>
          </p:cNvPr>
          <p:cNvCxnSpPr/>
          <p:nvPr/>
        </p:nvCxnSpPr>
        <p:spPr>
          <a:xfrm>
            <a:off x="1956456" y="980728"/>
            <a:ext cx="8244000" cy="0"/>
          </a:xfrm>
          <a:prstGeom prst="line">
            <a:avLst/>
          </a:prstGeom>
          <a:ln w="25400" cmpd="sng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6 CuadroTexto">
            <a:extLst>
              <a:ext uri="{FF2B5EF4-FFF2-40B4-BE49-F238E27FC236}">
                <a16:creationId xmlns:a16="http://schemas.microsoft.com/office/drawing/2014/main" id="{E3A812D1-627D-4AE2-90CB-3042DB6FEADA}"/>
              </a:ext>
            </a:extLst>
          </p:cNvPr>
          <p:cNvSpPr txBox="1"/>
          <p:nvPr/>
        </p:nvSpPr>
        <p:spPr>
          <a:xfrm>
            <a:off x="3249834" y="1887216"/>
            <a:ext cx="5726487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ÚTIL PARA RECOLECTAR INFORMACION.</a:t>
            </a: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0506D4E0-CF23-4C17-9DE6-17D56A12C54E}"/>
              </a:ext>
            </a:extLst>
          </p:cNvPr>
          <p:cNvSpPr txBox="1"/>
          <p:nvPr/>
        </p:nvSpPr>
        <p:spPr>
          <a:xfrm>
            <a:off x="2100908" y="2492897"/>
            <a:ext cx="7955532" cy="83099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DIRIGIRSE: Tono bajo, con seguridad y firmeza, mostrar interés, escuchar atentamente, ofrecer ayuda y comprensión.</a:t>
            </a:r>
          </a:p>
        </p:txBody>
      </p:sp>
      <p:sp>
        <p:nvSpPr>
          <p:cNvPr id="7" name="8 CuadroTexto">
            <a:extLst>
              <a:ext uri="{FF2B5EF4-FFF2-40B4-BE49-F238E27FC236}">
                <a16:creationId xmlns:a16="http://schemas.microsoft.com/office/drawing/2014/main" id="{3B296EFE-C1F5-4D0B-BBD3-C825EE452756}"/>
              </a:ext>
            </a:extLst>
          </p:cNvPr>
          <p:cNvSpPr txBox="1"/>
          <p:nvPr/>
        </p:nvSpPr>
        <p:spPr>
          <a:xfrm>
            <a:off x="4583833" y="2924945"/>
            <a:ext cx="2785699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CONTENCIÓN FISICA</a:t>
            </a:r>
          </a:p>
        </p:txBody>
      </p:sp>
      <p:sp>
        <p:nvSpPr>
          <p:cNvPr id="8" name="9 CuadroTexto">
            <a:extLst>
              <a:ext uri="{FF2B5EF4-FFF2-40B4-BE49-F238E27FC236}">
                <a16:creationId xmlns:a16="http://schemas.microsoft.com/office/drawing/2014/main" id="{8E51027F-0D60-4117-8B6E-6E9E4A0FF51F}"/>
              </a:ext>
            </a:extLst>
          </p:cNvPr>
          <p:cNvSpPr txBox="1"/>
          <p:nvPr/>
        </p:nvSpPr>
        <p:spPr>
          <a:xfrm>
            <a:off x="3143673" y="3462100"/>
            <a:ext cx="5726487" cy="83099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Restringir los movimientos, disminuir riesgo de auto y </a:t>
            </a:r>
            <a:r>
              <a:rPr lang="es-CO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heteroagresión</a:t>
            </a: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de fuga</a:t>
            </a:r>
          </a:p>
        </p:txBody>
      </p:sp>
      <p:sp>
        <p:nvSpPr>
          <p:cNvPr id="9" name="10 Elipse">
            <a:extLst>
              <a:ext uri="{FF2B5EF4-FFF2-40B4-BE49-F238E27FC236}">
                <a16:creationId xmlns:a16="http://schemas.microsoft.com/office/drawing/2014/main" id="{8FADD5EC-D926-4067-B2C0-C1BC90153E0F}"/>
              </a:ext>
            </a:extLst>
          </p:cNvPr>
          <p:cNvSpPr/>
          <p:nvPr/>
        </p:nvSpPr>
        <p:spPr>
          <a:xfrm>
            <a:off x="1884884" y="4437112"/>
            <a:ext cx="2050876" cy="144016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Equipo de seguridad</a:t>
            </a:r>
          </a:p>
        </p:txBody>
      </p:sp>
      <p:sp>
        <p:nvSpPr>
          <p:cNvPr id="10" name="12 Elipse">
            <a:extLst>
              <a:ext uri="{FF2B5EF4-FFF2-40B4-BE49-F238E27FC236}">
                <a16:creationId xmlns:a16="http://schemas.microsoft.com/office/drawing/2014/main" id="{B0F60673-D4FA-4708-810C-14E3E3D4337F}"/>
              </a:ext>
            </a:extLst>
          </p:cNvPr>
          <p:cNvSpPr/>
          <p:nvPr/>
        </p:nvSpPr>
        <p:spPr>
          <a:xfrm>
            <a:off x="6240016" y="4437112"/>
            <a:ext cx="2050876" cy="144016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Ubicación en un sitio adecuado</a:t>
            </a:r>
          </a:p>
        </p:txBody>
      </p:sp>
      <p:pic>
        <p:nvPicPr>
          <p:cNvPr id="11" name="14 Imagen">
            <a:extLst>
              <a:ext uri="{FF2B5EF4-FFF2-40B4-BE49-F238E27FC236}">
                <a16:creationId xmlns:a16="http://schemas.microsoft.com/office/drawing/2014/main" id="{5CDF33F7-5406-4724-90D5-458EDB3E03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234" y="1052916"/>
            <a:ext cx="2318567" cy="2304076"/>
          </a:xfrm>
          <a:prstGeom prst="rect">
            <a:avLst/>
          </a:prstGeom>
        </p:spPr>
      </p:pic>
      <p:pic>
        <p:nvPicPr>
          <p:cNvPr id="12" name="15 Imagen">
            <a:extLst>
              <a:ext uri="{FF2B5EF4-FFF2-40B4-BE49-F238E27FC236}">
                <a16:creationId xmlns:a16="http://schemas.microsoft.com/office/drawing/2014/main" id="{330C39E3-1193-4251-9F13-E9E5DBFD17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924" y="1074130"/>
            <a:ext cx="2311524" cy="2311524"/>
          </a:xfrm>
          <a:prstGeom prst="rect">
            <a:avLst/>
          </a:prstGeom>
        </p:spPr>
      </p:pic>
      <p:sp>
        <p:nvSpPr>
          <p:cNvPr id="13" name="11 Elipse">
            <a:extLst>
              <a:ext uri="{FF2B5EF4-FFF2-40B4-BE49-F238E27FC236}">
                <a16:creationId xmlns:a16="http://schemas.microsoft.com/office/drawing/2014/main" id="{087FD384-1448-49E0-9E85-094E7B4AC9D8}"/>
              </a:ext>
            </a:extLst>
          </p:cNvPr>
          <p:cNvSpPr/>
          <p:nvPr/>
        </p:nvSpPr>
        <p:spPr>
          <a:xfrm>
            <a:off x="3935760" y="5085184"/>
            <a:ext cx="2304256" cy="144016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Inmovilización y  traslado</a:t>
            </a:r>
          </a:p>
        </p:txBody>
      </p:sp>
      <p:sp>
        <p:nvSpPr>
          <p:cNvPr id="14" name="13 Elipse">
            <a:extLst>
              <a:ext uri="{FF2B5EF4-FFF2-40B4-BE49-F238E27FC236}">
                <a16:creationId xmlns:a16="http://schemas.microsoft.com/office/drawing/2014/main" id="{0E1A29E7-3E0A-4199-A300-C25C6E826D7E}"/>
              </a:ext>
            </a:extLst>
          </p:cNvPr>
          <p:cNvSpPr/>
          <p:nvPr/>
        </p:nvSpPr>
        <p:spPr>
          <a:xfrm>
            <a:off x="8112224" y="5157192"/>
            <a:ext cx="2232248" cy="144016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Inmovilización parcial o completa</a:t>
            </a:r>
          </a:p>
        </p:txBody>
      </p:sp>
    </p:spTree>
    <p:extLst>
      <p:ext uri="{BB962C8B-B14F-4D97-AF65-F5344CB8AC3E}">
        <p14:creationId xmlns:p14="http://schemas.microsoft.com/office/powerpoint/2010/main" val="78636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5" grpId="1" animBg="1"/>
      <p:bldP spid="6" grpId="0" animBg="1"/>
      <p:bldP spid="6" grpId="1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B9222AA3-E110-47B5-BBB3-6E149785BFDB}"/>
              </a:ext>
            </a:extLst>
          </p:cNvPr>
          <p:cNvSpPr txBox="1">
            <a:spLocks/>
          </p:cNvSpPr>
          <p:nvPr/>
        </p:nvSpPr>
        <p:spPr>
          <a:xfrm>
            <a:off x="1981200" y="58614"/>
            <a:ext cx="8229600" cy="994122"/>
          </a:xfrm>
          <a:prstGeom prst="rect">
            <a:avLst/>
          </a:prstGeom>
        </p:spPr>
        <p:txBody>
          <a:bodyPr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4800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TRATAMIENTO</a:t>
            </a:r>
          </a:p>
        </p:txBody>
      </p:sp>
      <p:sp>
        <p:nvSpPr>
          <p:cNvPr id="3" name="1 CuadroTexto">
            <a:extLst>
              <a:ext uri="{FF2B5EF4-FFF2-40B4-BE49-F238E27FC236}">
                <a16:creationId xmlns:a16="http://schemas.microsoft.com/office/drawing/2014/main" id="{C4ABEE7C-80D3-4A64-BCC9-E2155949231F}"/>
              </a:ext>
            </a:extLst>
          </p:cNvPr>
          <p:cNvSpPr txBox="1"/>
          <p:nvPr/>
        </p:nvSpPr>
        <p:spPr>
          <a:xfrm>
            <a:off x="2175257" y="1239144"/>
            <a:ext cx="4249433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CONTENCIÓN FARMACOLÓGICA</a:t>
            </a:r>
          </a:p>
        </p:txBody>
      </p:sp>
      <p:cxnSp>
        <p:nvCxnSpPr>
          <p:cNvPr id="4" name="4 Conector recto">
            <a:extLst>
              <a:ext uri="{FF2B5EF4-FFF2-40B4-BE49-F238E27FC236}">
                <a16:creationId xmlns:a16="http://schemas.microsoft.com/office/drawing/2014/main" id="{3E5D72CE-FD25-4915-80F5-129A1A0B62C9}"/>
              </a:ext>
            </a:extLst>
          </p:cNvPr>
          <p:cNvCxnSpPr/>
          <p:nvPr/>
        </p:nvCxnSpPr>
        <p:spPr>
          <a:xfrm>
            <a:off x="1956456" y="980728"/>
            <a:ext cx="8244000" cy="0"/>
          </a:xfrm>
          <a:prstGeom prst="line">
            <a:avLst/>
          </a:prstGeom>
          <a:ln w="25400" cmpd="sng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5 Elipse">
            <a:extLst>
              <a:ext uri="{FF2B5EF4-FFF2-40B4-BE49-F238E27FC236}">
                <a16:creationId xmlns:a16="http://schemas.microsoft.com/office/drawing/2014/main" id="{C68335B5-8809-4FCC-BEDF-58FC8FFA6611}"/>
              </a:ext>
            </a:extLst>
          </p:cNvPr>
          <p:cNvSpPr/>
          <p:nvPr/>
        </p:nvSpPr>
        <p:spPr>
          <a:xfrm>
            <a:off x="7176120" y="836712"/>
            <a:ext cx="2987416" cy="144016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AGITACIÓN PSIQUIATRICA</a:t>
            </a:r>
          </a:p>
        </p:txBody>
      </p:sp>
      <p:sp>
        <p:nvSpPr>
          <p:cNvPr id="6" name="6 CuadroTexto">
            <a:extLst>
              <a:ext uri="{FF2B5EF4-FFF2-40B4-BE49-F238E27FC236}">
                <a16:creationId xmlns:a16="http://schemas.microsoft.com/office/drawing/2014/main" id="{C72941E5-7307-4FF4-A058-30B58D581F6E}"/>
              </a:ext>
            </a:extLst>
          </p:cNvPr>
          <p:cNvSpPr txBox="1"/>
          <p:nvPr/>
        </p:nvSpPr>
        <p:spPr>
          <a:xfrm>
            <a:off x="2269232" y="1988841"/>
            <a:ext cx="3106688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 a moderado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Aceptación vía oral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psicótica</a:t>
            </a:r>
          </a:p>
        </p:txBody>
      </p:sp>
      <p:sp>
        <p:nvSpPr>
          <p:cNvPr id="7" name="7 CuadroTexto">
            <a:extLst>
              <a:ext uri="{FF2B5EF4-FFF2-40B4-BE49-F238E27FC236}">
                <a16:creationId xmlns:a16="http://schemas.microsoft.com/office/drawing/2014/main" id="{70BEB12E-EA34-4B93-B0E5-67DA7F52D82D}"/>
              </a:ext>
            </a:extLst>
          </p:cNvPr>
          <p:cNvSpPr txBox="1"/>
          <p:nvPr/>
        </p:nvSpPr>
        <p:spPr>
          <a:xfrm>
            <a:off x="2351584" y="5550332"/>
            <a:ext cx="3106688" cy="8309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Episodio Intenso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Agitación psicótica</a:t>
            </a:r>
          </a:p>
        </p:txBody>
      </p:sp>
      <p:sp>
        <p:nvSpPr>
          <p:cNvPr id="8" name="8 CuadroTexto">
            <a:extLst>
              <a:ext uri="{FF2B5EF4-FFF2-40B4-BE49-F238E27FC236}">
                <a16:creationId xmlns:a16="http://schemas.microsoft.com/office/drawing/2014/main" id="{2F6866B1-B227-4931-AE7E-D2319E7B2290}"/>
              </a:ext>
            </a:extLst>
          </p:cNvPr>
          <p:cNvSpPr txBox="1"/>
          <p:nvPr/>
        </p:nvSpPr>
        <p:spPr>
          <a:xfrm>
            <a:off x="6240016" y="2381980"/>
            <a:ext cx="3394720" cy="83099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Benzodiacepinas: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O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Lorazepam</a:t>
            </a: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2 – 5 mg</a:t>
            </a:r>
          </a:p>
        </p:txBody>
      </p:sp>
      <p:sp>
        <p:nvSpPr>
          <p:cNvPr id="9" name="9 CuadroTexto">
            <a:extLst>
              <a:ext uri="{FF2B5EF4-FFF2-40B4-BE49-F238E27FC236}">
                <a16:creationId xmlns:a16="http://schemas.microsoft.com/office/drawing/2014/main" id="{6391A555-CB45-4356-BC7B-6D096B341DC1}"/>
              </a:ext>
            </a:extLst>
          </p:cNvPr>
          <p:cNvSpPr txBox="1"/>
          <p:nvPr/>
        </p:nvSpPr>
        <p:spPr>
          <a:xfrm>
            <a:off x="3359696" y="3803556"/>
            <a:ext cx="3394720" cy="156966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Benzodiacepinas: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O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Diazepam</a:t>
            </a: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10 mg IM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O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Clonazepam</a:t>
            </a: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1 mg IM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O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Midazolam</a:t>
            </a: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5 mg IM.</a:t>
            </a:r>
          </a:p>
        </p:txBody>
      </p:sp>
      <p:sp>
        <p:nvSpPr>
          <p:cNvPr id="10" name="10 CuadroTexto">
            <a:extLst>
              <a:ext uri="{FF2B5EF4-FFF2-40B4-BE49-F238E27FC236}">
                <a16:creationId xmlns:a16="http://schemas.microsoft.com/office/drawing/2014/main" id="{6E8CD27A-D51C-4895-8A3C-A0A4C947D285}"/>
              </a:ext>
            </a:extLst>
          </p:cNvPr>
          <p:cNvSpPr txBox="1"/>
          <p:nvPr/>
        </p:nvSpPr>
        <p:spPr>
          <a:xfrm>
            <a:off x="6960096" y="4581128"/>
            <a:ext cx="3394720" cy="193899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Antipsicóticos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Haloperidol: 10 mg IM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O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Olanzapina</a:t>
            </a: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20 mg IM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O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Risperidona</a:t>
            </a: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6-8 mg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O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Quetiapina</a:t>
            </a: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200 mg</a:t>
            </a:r>
          </a:p>
        </p:txBody>
      </p:sp>
      <p:sp>
        <p:nvSpPr>
          <p:cNvPr id="11" name="12 Más">
            <a:extLst>
              <a:ext uri="{FF2B5EF4-FFF2-40B4-BE49-F238E27FC236}">
                <a16:creationId xmlns:a16="http://schemas.microsoft.com/office/drawing/2014/main" id="{4090B877-F92C-41D5-B6D8-81B8B8FE6DF7}"/>
              </a:ext>
            </a:extLst>
          </p:cNvPr>
          <p:cNvSpPr/>
          <p:nvPr/>
        </p:nvSpPr>
        <p:spPr>
          <a:xfrm>
            <a:off x="6168008" y="4869160"/>
            <a:ext cx="1087320" cy="1008112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13 Flecha derecha">
            <a:extLst>
              <a:ext uri="{FF2B5EF4-FFF2-40B4-BE49-F238E27FC236}">
                <a16:creationId xmlns:a16="http://schemas.microsoft.com/office/drawing/2014/main" id="{142D7840-92A0-4354-91FE-3971C9296BC4}"/>
              </a:ext>
            </a:extLst>
          </p:cNvPr>
          <p:cNvSpPr/>
          <p:nvPr/>
        </p:nvSpPr>
        <p:spPr>
          <a:xfrm>
            <a:off x="5447928" y="2381979"/>
            <a:ext cx="709736" cy="41549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6334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7961</TotalTime>
  <Words>578</Words>
  <Application>Microsoft Office PowerPoint</Application>
  <PresentationFormat>Panorámica</PresentationFormat>
  <Paragraphs>115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DIAGNOSTICO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Yataro D1</dc:creator>
  <cp:lastModifiedBy>andrea becerra parra</cp:lastModifiedBy>
  <cp:revision>290</cp:revision>
  <dcterms:created xsi:type="dcterms:W3CDTF">2016-03-08T12:45:40Z</dcterms:created>
  <dcterms:modified xsi:type="dcterms:W3CDTF">2022-02-22T19:33:43Z</dcterms:modified>
</cp:coreProperties>
</file>