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UF27PcQcK2GZzkbW/WWYYUteU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EB0B9B-C348-4F3E-068C-7708F17CE45A}" v="357" dt="2024-04-15T16:46:38.9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233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9657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1772577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1227798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saludcapital.gov.co/Paginas2/Centro_de_Investigacion_y_Educacion_Salud.aspx" TargetMode="External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8.jpg"/><Relationship Id="rId5" Type="http://schemas.openxmlformats.org/officeDocument/2006/relationships/image" Target="../media/image3.jpg"/><Relationship Id="rId10" Type="http://schemas.openxmlformats.org/officeDocument/2006/relationships/image" Target="../media/image7.jpg"/><Relationship Id="rId4" Type="http://schemas.openxmlformats.org/officeDocument/2006/relationships/image" Target="../media/image2.jpg"/><Relationship Id="rId9" Type="http://schemas.openxmlformats.org/officeDocument/2006/relationships/hyperlink" Target="mailto:CDEIS@saludcapital.gov.co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262873" y="2659412"/>
            <a:ext cx="6630364" cy="1378319"/>
          </a:xfrm>
          <a:custGeom>
            <a:avLst/>
            <a:gdLst/>
            <a:ahLst/>
            <a:cxnLst/>
            <a:rect l="l" t="t" r="r" b="b"/>
            <a:pathLst>
              <a:path w="4410709" h="7720330" extrusionOk="0">
                <a:moveTo>
                  <a:pt x="0" y="0"/>
                </a:moveTo>
                <a:lnTo>
                  <a:pt x="4410443" y="0"/>
                </a:lnTo>
                <a:lnTo>
                  <a:pt x="4410443" y="7720103"/>
                </a:lnTo>
                <a:lnTo>
                  <a:pt x="0" y="7720103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328523" y="2217535"/>
            <a:ext cx="6548371" cy="311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00" rIns="0" bIns="0" anchor="ctr" anchorCtr="0">
            <a:spAutoFit/>
          </a:bodyPr>
          <a:lstStyle/>
          <a:p>
            <a:pPr marL="3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ES" sz="2000" dirty="0">
                <a:latin typeface="Arial"/>
                <a:ea typeface="Arial"/>
                <a:cs typeface="Arial"/>
                <a:sym typeface="Arial"/>
              </a:rPr>
              <a:t>Elaboración temática</a:t>
            </a:r>
            <a:endParaRPr sz="20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150385" y="2233472"/>
            <a:ext cx="56969" cy="259504"/>
          </a:xfrm>
          <a:custGeom>
            <a:avLst/>
            <a:gdLst/>
            <a:ahLst/>
            <a:cxnLst/>
            <a:rect l="l" t="t" r="r" b="b"/>
            <a:pathLst>
              <a:path w="167004" h="760730" extrusionOk="0">
                <a:moveTo>
                  <a:pt x="0" y="0"/>
                </a:moveTo>
                <a:lnTo>
                  <a:pt x="166789" y="0"/>
                </a:lnTo>
                <a:lnTo>
                  <a:pt x="166789" y="760719"/>
                </a:lnTo>
                <a:lnTo>
                  <a:pt x="0" y="760719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262873" y="125788"/>
            <a:ext cx="6437898" cy="311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00" rIns="0" bIns="0" anchor="ctr" anchorCtr="0">
            <a:spAutoFit/>
          </a:bodyPr>
          <a:lstStyle/>
          <a:p>
            <a:pPr marL="4332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ES" sz="20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Créditos</a:t>
            </a:r>
            <a:endParaRPr sz="1800" b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150385" y="152304"/>
            <a:ext cx="56969" cy="259504"/>
          </a:xfrm>
          <a:custGeom>
            <a:avLst/>
            <a:gdLst/>
            <a:ahLst/>
            <a:cxnLst/>
            <a:rect l="l" t="t" r="r" b="b"/>
            <a:pathLst>
              <a:path w="167004" h="760730" extrusionOk="0">
                <a:moveTo>
                  <a:pt x="0" y="0"/>
                </a:moveTo>
                <a:lnTo>
                  <a:pt x="166789" y="0"/>
                </a:lnTo>
                <a:lnTo>
                  <a:pt x="166789" y="760719"/>
                </a:lnTo>
                <a:lnTo>
                  <a:pt x="0" y="760719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134173" y="510653"/>
            <a:ext cx="6534174" cy="1582930"/>
          </a:xfrm>
          <a:custGeom>
            <a:avLst/>
            <a:gdLst/>
            <a:ahLst/>
            <a:cxnLst/>
            <a:rect l="l" t="t" r="r" b="b"/>
            <a:pathLst>
              <a:path w="4410709" h="7720330" extrusionOk="0">
                <a:moveTo>
                  <a:pt x="0" y="0"/>
                </a:moveTo>
                <a:lnTo>
                  <a:pt x="4410443" y="0"/>
                </a:lnTo>
                <a:lnTo>
                  <a:pt x="4410443" y="7720103"/>
                </a:lnTo>
                <a:lnTo>
                  <a:pt x="0" y="7720103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0" y="1514798"/>
            <a:ext cx="6858000" cy="43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/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Secretaría Distrital de Salud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-31983" y="7019633"/>
            <a:ext cx="6865089" cy="524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" descr="Text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9392" y="242151"/>
            <a:ext cx="4798644" cy="182548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"/>
          <p:cNvSpPr txBox="1"/>
          <p:nvPr/>
        </p:nvSpPr>
        <p:spPr>
          <a:xfrm>
            <a:off x="188279" y="2734709"/>
            <a:ext cx="6580549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  <a:latin typeface="Museo Sans 500" panose="02000000000000000000"/>
              </a:rPr>
              <a:t>Angela Lucia, Cortes Morales</a:t>
            </a:r>
          </a:p>
          <a:p>
            <a:pPr marL="3810" marR="1270" algn="ctr"/>
            <a:r>
              <a:rPr lang="es-ES" sz="1600" dirty="0">
                <a:solidFill>
                  <a:schemeClr val="bg1"/>
                </a:solidFill>
                <a:latin typeface="Museo Sans 500" panose="02000000000000000000"/>
              </a:rPr>
              <a:t>Subsecretaria de Salud Pública.</a:t>
            </a:r>
          </a:p>
          <a:p>
            <a:pPr algn="ctr"/>
            <a:r>
              <a:rPr lang="es-ES" sz="1600" dirty="0">
                <a:solidFill>
                  <a:schemeClr val="bg1"/>
                </a:solidFill>
                <a:latin typeface="Museo Sans 500" panose="02000000000000000000"/>
              </a:rPr>
              <a:t>Referente Política de Seguridad Alimentaria y Nutricional</a:t>
            </a:r>
          </a:p>
          <a:p>
            <a:pPr algn="ctr"/>
            <a:r>
              <a:rPr lang="es-ES" sz="1600" dirty="0">
                <a:solidFill>
                  <a:schemeClr val="bg1"/>
                </a:solidFill>
                <a:latin typeface="Museo Sans 500" panose="02000000000000000000"/>
              </a:rPr>
              <a:t>Subdirección de Determinantes en Salud</a:t>
            </a: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996312" y="7800492"/>
            <a:ext cx="2000890" cy="65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/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Genially</a:t>
            </a:r>
            <a:endParaRPr/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Unsplash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Pixabay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2443272" y="7800492"/>
            <a:ext cx="2000890" cy="65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/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Renderforest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Freepik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Storyset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3860798" y="7827632"/>
            <a:ext cx="2000890" cy="65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/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Kumu</a:t>
            </a:r>
            <a:endParaRPr/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Quizzes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Flaticon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85;p1">
            <a:extLst>
              <a:ext uri="{FF2B5EF4-FFF2-40B4-BE49-F238E27FC236}">
                <a16:creationId xmlns:a16="http://schemas.microsoft.com/office/drawing/2014/main" id="{C3B11F87-7D45-12BB-423A-0C6214279F27}"/>
              </a:ext>
            </a:extLst>
          </p:cNvPr>
          <p:cNvSpPr txBox="1">
            <a:spLocks/>
          </p:cNvSpPr>
          <p:nvPr/>
        </p:nvSpPr>
        <p:spPr>
          <a:xfrm>
            <a:off x="328523" y="4189281"/>
            <a:ext cx="6548371" cy="311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00" rIns="0" bIns="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">
              <a:lnSpc>
                <a:spcPct val="100000"/>
              </a:lnSpc>
              <a:buSzPts val="2000"/>
              <a:buFont typeface="Arial"/>
              <a:buNone/>
            </a:pPr>
            <a:r>
              <a:rPr lang="es-ES" sz="2000" dirty="0">
                <a:latin typeface="Arial"/>
                <a:ea typeface="Arial"/>
                <a:cs typeface="Arial"/>
                <a:sym typeface="Arial"/>
              </a:rPr>
              <a:t>Participación en actualización y nuevos contenidos</a:t>
            </a:r>
          </a:p>
        </p:txBody>
      </p:sp>
      <p:sp>
        <p:nvSpPr>
          <p:cNvPr id="4" name="Google Shape;84;p1">
            <a:extLst>
              <a:ext uri="{FF2B5EF4-FFF2-40B4-BE49-F238E27FC236}">
                <a16:creationId xmlns:a16="http://schemas.microsoft.com/office/drawing/2014/main" id="{D5EAFAD7-4834-E61D-D73E-6CB7701A9D38}"/>
              </a:ext>
            </a:extLst>
          </p:cNvPr>
          <p:cNvSpPr/>
          <p:nvPr/>
        </p:nvSpPr>
        <p:spPr>
          <a:xfrm>
            <a:off x="128535" y="4585155"/>
            <a:ext cx="6611154" cy="1120314"/>
          </a:xfrm>
          <a:custGeom>
            <a:avLst/>
            <a:gdLst/>
            <a:ahLst/>
            <a:cxnLst/>
            <a:rect l="l" t="t" r="r" b="b"/>
            <a:pathLst>
              <a:path w="4410709" h="7720330" extrusionOk="0">
                <a:moveTo>
                  <a:pt x="0" y="0"/>
                </a:moveTo>
                <a:lnTo>
                  <a:pt x="4410443" y="0"/>
                </a:lnTo>
                <a:lnTo>
                  <a:pt x="4410443" y="7720103"/>
                </a:lnTo>
                <a:lnTo>
                  <a:pt x="0" y="7720103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7;p1">
            <a:extLst>
              <a:ext uri="{FF2B5EF4-FFF2-40B4-BE49-F238E27FC236}">
                <a16:creationId xmlns:a16="http://schemas.microsoft.com/office/drawing/2014/main" id="{556460F3-4675-C223-B6C5-D0897B553DC5}"/>
              </a:ext>
            </a:extLst>
          </p:cNvPr>
          <p:cNvSpPr txBox="1"/>
          <p:nvPr/>
        </p:nvSpPr>
        <p:spPr>
          <a:xfrm>
            <a:off x="138725" y="4726001"/>
            <a:ext cx="6580549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810" marR="1270" algn="ctr"/>
            <a:r>
              <a:rPr lang="es-CO" sz="1600" dirty="0">
                <a:solidFill>
                  <a:schemeClr val="lt1"/>
                </a:solidFill>
              </a:rPr>
              <a:t>Facultad</a:t>
            </a:r>
            <a:r>
              <a:rPr lang="es-CO" sz="1600">
                <a:solidFill>
                  <a:schemeClr val="lt1"/>
                </a:solidFill>
              </a:rPr>
              <a:t> de Nutrición - Observatorio de Soberanía y Seguridad alimentaria y Nutricional de la Universidad Nacional de Colombia Universidad Nacional de Colombia</a:t>
            </a:r>
          </a:p>
        </p:txBody>
      </p:sp>
      <p:sp>
        <p:nvSpPr>
          <p:cNvPr id="5" name="Google Shape;86;p1">
            <a:extLst>
              <a:ext uri="{FF2B5EF4-FFF2-40B4-BE49-F238E27FC236}">
                <a16:creationId xmlns:a16="http://schemas.microsoft.com/office/drawing/2014/main" id="{5F733ADE-D61B-20A6-1F0E-A7A1943881FF}"/>
              </a:ext>
            </a:extLst>
          </p:cNvPr>
          <p:cNvSpPr/>
          <p:nvPr/>
        </p:nvSpPr>
        <p:spPr>
          <a:xfrm>
            <a:off x="196402" y="4189213"/>
            <a:ext cx="56969" cy="259504"/>
          </a:xfrm>
          <a:custGeom>
            <a:avLst/>
            <a:gdLst/>
            <a:ahLst/>
            <a:cxnLst/>
            <a:rect l="l" t="t" r="r" b="b"/>
            <a:pathLst>
              <a:path w="167004" h="760730" extrusionOk="0">
                <a:moveTo>
                  <a:pt x="0" y="0"/>
                </a:moveTo>
                <a:lnTo>
                  <a:pt x="166789" y="0"/>
                </a:lnTo>
                <a:lnTo>
                  <a:pt x="166789" y="760719"/>
                </a:lnTo>
                <a:lnTo>
                  <a:pt x="0" y="760719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86;p1">
            <a:extLst>
              <a:ext uri="{FF2B5EF4-FFF2-40B4-BE49-F238E27FC236}">
                <a16:creationId xmlns:a16="http://schemas.microsoft.com/office/drawing/2014/main" id="{C505CCD2-5066-85C0-2CE9-F51978D78DD5}"/>
              </a:ext>
            </a:extLst>
          </p:cNvPr>
          <p:cNvSpPr/>
          <p:nvPr/>
        </p:nvSpPr>
        <p:spPr>
          <a:xfrm>
            <a:off x="150385" y="5825758"/>
            <a:ext cx="56969" cy="259504"/>
          </a:xfrm>
          <a:custGeom>
            <a:avLst/>
            <a:gdLst/>
            <a:ahLst/>
            <a:cxnLst/>
            <a:rect l="l" t="t" r="r" b="b"/>
            <a:pathLst>
              <a:path w="167004" h="760730" extrusionOk="0">
                <a:moveTo>
                  <a:pt x="0" y="0"/>
                </a:moveTo>
                <a:lnTo>
                  <a:pt x="166789" y="0"/>
                </a:lnTo>
                <a:lnTo>
                  <a:pt x="166789" y="760719"/>
                </a:lnTo>
                <a:lnTo>
                  <a:pt x="0" y="760719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92;p1">
            <a:extLst>
              <a:ext uri="{FF2B5EF4-FFF2-40B4-BE49-F238E27FC236}">
                <a16:creationId xmlns:a16="http://schemas.microsoft.com/office/drawing/2014/main" id="{59998176-77DB-7A94-432E-4C14F3E38BA5}"/>
              </a:ext>
            </a:extLst>
          </p:cNvPr>
          <p:cNvSpPr txBox="1"/>
          <p:nvPr/>
        </p:nvSpPr>
        <p:spPr>
          <a:xfrm>
            <a:off x="357739" y="5811763"/>
            <a:ext cx="6565887" cy="311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00" rIns="0" bIns="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332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ES" sz="2000" b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Equipos transversales de apoyo</a:t>
            </a:r>
            <a:endParaRPr sz="2000" b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94;p1">
            <a:extLst>
              <a:ext uri="{FF2B5EF4-FFF2-40B4-BE49-F238E27FC236}">
                <a16:creationId xmlns:a16="http://schemas.microsoft.com/office/drawing/2014/main" id="{5C55C8B5-56F3-298F-0C81-E38D63730443}"/>
              </a:ext>
            </a:extLst>
          </p:cNvPr>
          <p:cNvSpPr/>
          <p:nvPr/>
        </p:nvSpPr>
        <p:spPr>
          <a:xfrm>
            <a:off x="239560" y="6363773"/>
            <a:ext cx="6597751" cy="850252"/>
          </a:xfrm>
          <a:custGeom>
            <a:avLst/>
            <a:gdLst/>
            <a:ahLst/>
            <a:cxnLst/>
            <a:rect l="l" t="t" r="r" b="b"/>
            <a:pathLst>
              <a:path w="4410709" h="7720330" extrusionOk="0">
                <a:moveTo>
                  <a:pt x="0" y="0"/>
                </a:moveTo>
                <a:lnTo>
                  <a:pt x="4410443" y="0"/>
                </a:lnTo>
                <a:lnTo>
                  <a:pt x="4410443" y="7720103"/>
                </a:lnTo>
                <a:lnTo>
                  <a:pt x="0" y="7720103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96;p1">
            <a:extLst>
              <a:ext uri="{FF2B5EF4-FFF2-40B4-BE49-F238E27FC236}">
                <a16:creationId xmlns:a16="http://schemas.microsoft.com/office/drawing/2014/main" id="{95AEA005-2B23-72FF-4165-3CB3FE362076}"/>
              </a:ext>
            </a:extLst>
          </p:cNvPr>
          <p:cNvSpPr txBox="1"/>
          <p:nvPr/>
        </p:nvSpPr>
        <p:spPr>
          <a:xfrm>
            <a:off x="178869" y="6509056"/>
            <a:ext cx="6566598" cy="559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Oficina Asesora de Comunicaciones 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Dirección TIC</a:t>
            </a:r>
            <a:endParaRPr dirty="0"/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DA61FCEA-EC62-2BC7-067F-DF9837E067B9}"/>
              </a:ext>
            </a:extLst>
          </p:cNvPr>
          <p:cNvSpPr txBox="1"/>
          <p:nvPr/>
        </p:nvSpPr>
        <p:spPr>
          <a:xfrm>
            <a:off x="357738" y="7419698"/>
            <a:ext cx="6565887" cy="311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00" rIns="0" bIns="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332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ES" sz="2000" b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Aplicativos usados para la creación</a:t>
            </a:r>
            <a:endParaRPr sz="2000" b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99;p1">
            <a:extLst>
              <a:ext uri="{FF2B5EF4-FFF2-40B4-BE49-F238E27FC236}">
                <a16:creationId xmlns:a16="http://schemas.microsoft.com/office/drawing/2014/main" id="{A654A064-1F2C-234A-CC09-88BB083AF403}"/>
              </a:ext>
            </a:extLst>
          </p:cNvPr>
          <p:cNvSpPr/>
          <p:nvPr/>
        </p:nvSpPr>
        <p:spPr>
          <a:xfrm>
            <a:off x="178869" y="7954758"/>
            <a:ext cx="6597751" cy="850252"/>
          </a:xfrm>
          <a:custGeom>
            <a:avLst/>
            <a:gdLst/>
            <a:ahLst/>
            <a:cxnLst/>
            <a:rect l="l" t="t" r="r" b="b"/>
            <a:pathLst>
              <a:path w="4410709" h="7720330" extrusionOk="0">
                <a:moveTo>
                  <a:pt x="0" y="0"/>
                </a:moveTo>
                <a:lnTo>
                  <a:pt x="4410443" y="0"/>
                </a:lnTo>
                <a:lnTo>
                  <a:pt x="4410443" y="7720103"/>
                </a:lnTo>
                <a:lnTo>
                  <a:pt x="0" y="7720103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01;p1">
            <a:extLst>
              <a:ext uri="{FF2B5EF4-FFF2-40B4-BE49-F238E27FC236}">
                <a16:creationId xmlns:a16="http://schemas.microsoft.com/office/drawing/2014/main" id="{6D376D0E-E7DD-5232-B63B-9D9D9A3D58AB}"/>
              </a:ext>
            </a:extLst>
          </p:cNvPr>
          <p:cNvSpPr txBox="1"/>
          <p:nvPr/>
        </p:nvSpPr>
        <p:spPr>
          <a:xfrm>
            <a:off x="1035222" y="8053875"/>
            <a:ext cx="2000890" cy="65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Genially</a:t>
            </a:r>
            <a:endParaRPr/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Unsplash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Pixabay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02;p1">
            <a:extLst>
              <a:ext uri="{FF2B5EF4-FFF2-40B4-BE49-F238E27FC236}">
                <a16:creationId xmlns:a16="http://schemas.microsoft.com/office/drawing/2014/main" id="{648F067B-A495-C904-3CF0-803CAD8B3A90}"/>
              </a:ext>
            </a:extLst>
          </p:cNvPr>
          <p:cNvSpPr txBox="1"/>
          <p:nvPr/>
        </p:nvSpPr>
        <p:spPr>
          <a:xfrm>
            <a:off x="2428555" y="8030273"/>
            <a:ext cx="2000890" cy="65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Renderforest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Freepik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Storyset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103;p1">
            <a:extLst>
              <a:ext uri="{FF2B5EF4-FFF2-40B4-BE49-F238E27FC236}">
                <a16:creationId xmlns:a16="http://schemas.microsoft.com/office/drawing/2014/main" id="{80480F9C-3244-91DB-785F-6C1C1E95FEBC}"/>
              </a:ext>
            </a:extLst>
          </p:cNvPr>
          <p:cNvSpPr txBox="1"/>
          <p:nvPr/>
        </p:nvSpPr>
        <p:spPr>
          <a:xfrm>
            <a:off x="4471952" y="8038734"/>
            <a:ext cx="2000890" cy="65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Kumu</a:t>
            </a:r>
            <a:endParaRPr/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Quizzes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Flaticon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86;p1">
            <a:extLst>
              <a:ext uri="{FF2B5EF4-FFF2-40B4-BE49-F238E27FC236}">
                <a16:creationId xmlns:a16="http://schemas.microsoft.com/office/drawing/2014/main" id="{5F733ADE-D61B-20A6-1F0E-A7A1943881FF}"/>
              </a:ext>
            </a:extLst>
          </p:cNvPr>
          <p:cNvSpPr/>
          <p:nvPr/>
        </p:nvSpPr>
        <p:spPr>
          <a:xfrm>
            <a:off x="134173" y="7492535"/>
            <a:ext cx="56969" cy="259504"/>
          </a:xfrm>
          <a:custGeom>
            <a:avLst/>
            <a:gdLst/>
            <a:ahLst/>
            <a:cxnLst/>
            <a:rect l="l" t="t" r="r" b="b"/>
            <a:pathLst>
              <a:path w="167004" h="760730" extrusionOk="0">
                <a:moveTo>
                  <a:pt x="0" y="0"/>
                </a:moveTo>
                <a:lnTo>
                  <a:pt x="166789" y="0"/>
                </a:lnTo>
                <a:lnTo>
                  <a:pt x="166789" y="760719"/>
                </a:lnTo>
                <a:lnTo>
                  <a:pt x="0" y="760719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746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/>
          <p:nvPr/>
        </p:nvSpPr>
        <p:spPr>
          <a:xfrm>
            <a:off x="-89613" y="1871331"/>
            <a:ext cx="6865089" cy="524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-1283599" y="6088720"/>
            <a:ext cx="56969" cy="259504"/>
          </a:xfrm>
          <a:custGeom>
            <a:avLst/>
            <a:gdLst/>
            <a:ahLst/>
            <a:cxnLst/>
            <a:rect l="l" t="t" r="r" b="b"/>
            <a:pathLst>
              <a:path w="167004" h="760730" extrusionOk="0">
                <a:moveTo>
                  <a:pt x="0" y="0"/>
                </a:moveTo>
                <a:lnTo>
                  <a:pt x="166789" y="0"/>
                </a:lnTo>
                <a:lnTo>
                  <a:pt x="166789" y="760719"/>
                </a:lnTo>
                <a:lnTo>
                  <a:pt x="0" y="760719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121239" y="311638"/>
            <a:ext cx="56969" cy="259504"/>
          </a:xfrm>
          <a:custGeom>
            <a:avLst/>
            <a:gdLst/>
            <a:ahLst/>
            <a:cxnLst/>
            <a:rect l="l" t="t" r="r" b="b"/>
            <a:pathLst>
              <a:path w="167004" h="760730" extrusionOk="0">
                <a:moveTo>
                  <a:pt x="0" y="0"/>
                </a:moveTo>
                <a:lnTo>
                  <a:pt x="166789" y="0"/>
                </a:lnTo>
                <a:lnTo>
                  <a:pt x="166789" y="760719"/>
                </a:lnTo>
                <a:lnTo>
                  <a:pt x="0" y="760719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120;p2">
            <a:extLst>
              <a:ext uri="{FF2B5EF4-FFF2-40B4-BE49-F238E27FC236}">
                <a16:creationId xmlns:a16="http://schemas.microsoft.com/office/drawing/2014/main" id="{D6F93CD1-2609-162F-18F8-572B76B77796}"/>
              </a:ext>
            </a:extLst>
          </p:cNvPr>
          <p:cNvSpPr txBox="1"/>
          <p:nvPr/>
        </p:nvSpPr>
        <p:spPr>
          <a:xfrm>
            <a:off x="337578" y="373087"/>
            <a:ext cx="6437898" cy="1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00" rIns="0" bIns="0" anchor="ctr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Equipo Centro Distrital de Educación e Investigación en Salud (CDEIS)</a:t>
            </a:r>
            <a:endParaRPr sz="1400" u="sng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9" name="Google Shape;114;p2">
            <a:extLst>
              <a:ext uri="{FF2B5EF4-FFF2-40B4-BE49-F238E27FC236}">
                <a16:creationId xmlns:a16="http://schemas.microsoft.com/office/drawing/2014/main" id="{EFCED810-A082-5FD8-7A73-CC722CB8DD3A}"/>
              </a:ext>
            </a:extLst>
          </p:cNvPr>
          <p:cNvSpPr/>
          <p:nvPr/>
        </p:nvSpPr>
        <p:spPr>
          <a:xfrm>
            <a:off x="76543" y="730286"/>
            <a:ext cx="6594544" cy="830572"/>
          </a:xfrm>
          <a:custGeom>
            <a:avLst/>
            <a:gdLst/>
            <a:ahLst/>
            <a:cxnLst/>
            <a:rect l="l" t="t" r="r" b="b"/>
            <a:pathLst>
              <a:path w="4410710" h="7720330" extrusionOk="0">
                <a:moveTo>
                  <a:pt x="0" y="0"/>
                </a:moveTo>
                <a:lnTo>
                  <a:pt x="4410443" y="0"/>
                </a:lnTo>
                <a:lnTo>
                  <a:pt x="4410443" y="7720103"/>
                </a:lnTo>
                <a:lnTo>
                  <a:pt x="0" y="7720103"/>
                </a:lnTo>
                <a:lnTo>
                  <a:pt x="0" y="0"/>
                </a:lnTo>
                <a:close/>
              </a:path>
            </a:pathLst>
          </a:custGeom>
          <a:solidFill>
            <a:srgbClr val="F8BA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22;p2">
            <a:extLst>
              <a:ext uri="{FF2B5EF4-FFF2-40B4-BE49-F238E27FC236}">
                <a16:creationId xmlns:a16="http://schemas.microsoft.com/office/drawing/2014/main" id="{9BFB4BAD-1579-62F0-F647-157B5E0558AF}"/>
              </a:ext>
            </a:extLst>
          </p:cNvPr>
          <p:cNvSpPr/>
          <p:nvPr/>
        </p:nvSpPr>
        <p:spPr>
          <a:xfrm>
            <a:off x="-31903" y="818360"/>
            <a:ext cx="6865089" cy="675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Salome Valencia Aguirre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Asesora del despacho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Directora CDEIS</a:t>
            </a:r>
            <a:endParaRPr dirty="0"/>
          </a:p>
        </p:txBody>
      </p:sp>
      <p:sp>
        <p:nvSpPr>
          <p:cNvPr id="11" name="Google Shape;117;p2">
            <a:extLst>
              <a:ext uri="{FF2B5EF4-FFF2-40B4-BE49-F238E27FC236}">
                <a16:creationId xmlns:a16="http://schemas.microsoft.com/office/drawing/2014/main" id="{31F1D56E-9224-D851-5E53-B4032600F545}"/>
              </a:ext>
            </a:extLst>
          </p:cNvPr>
          <p:cNvSpPr txBox="1"/>
          <p:nvPr/>
        </p:nvSpPr>
        <p:spPr>
          <a:xfrm>
            <a:off x="1946237" y="3270228"/>
            <a:ext cx="1475861" cy="32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/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Diana del Pilar Pinzón Gómez</a:t>
            </a:r>
            <a:endParaRPr/>
          </a:p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Enfermera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18;p2">
            <a:extLst>
              <a:ext uri="{FF2B5EF4-FFF2-40B4-BE49-F238E27FC236}">
                <a16:creationId xmlns:a16="http://schemas.microsoft.com/office/drawing/2014/main" id="{6D6F9970-9DEC-AC8A-366C-9DB02AC97CFF}"/>
              </a:ext>
            </a:extLst>
          </p:cNvPr>
          <p:cNvSpPr txBox="1"/>
          <p:nvPr/>
        </p:nvSpPr>
        <p:spPr>
          <a:xfrm>
            <a:off x="337578" y="1703240"/>
            <a:ext cx="6437898" cy="2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00" rIns="0" bIns="0" anchor="ctr" anchorCtr="0">
            <a:spAutoFit/>
          </a:bodyPr>
          <a:lstStyle/>
          <a:p>
            <a:pPr marL="381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Equipo de </a:t>
            </a:r>
            <a:r>
              <a:rPr lang="es-ES" dirty="0">
                <a:solidFill>
                  <a:schemeClr val="dk1"/>
                </a:solidFill>
              </a:rPr>
              <a:t>adecuación</a:t>
            </a:r>
            <a:r>
              <a:rPr lang="es-ES" sz="1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temática CDEIS</a:t>
            </a:r>
            <a:endParaRPr lang="es-ES" sz="1400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3" name="Google Shape;123;p2">
            <a:extLst>
              <a:ext uri="{FF2B5EF4-FFF2-40B4-BE49-F238E27FC236}">
                <a16:creationId xmlns:a16="http://schemas.microsoft.com/office/drawing/2014/main" id="{1E38CD76-E751-9B40-F705-DF50CF968D71}"/>
              </a:ext>
            </a:extLst>
          </p:cNvPr>
          <p:cNvSpPr txBox="1"/>
          <p:nvPr/>
        </p:nvSpPr>
        <p:spPr>
          <a:xfrm>
            <a:off x="3451283" y="3270228"/>
            <a:ext cx="1696576" cy="344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/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David Castellanos 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Enfermero</a:t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15;p2">
            <a:extLst>
              <a:ext uri="{FF2B5EF4-FFF2-40B4-BE49-F238E27FC236}">
                <a16:creationId xmlns:a16="http://schemas.microsoft.com/office/drawing/2014/main" id="{3E559ED9-8C37-F350-FAD6-9FF1977DD980}"/>
              </a:ext>
            </a:extLst>
          </p:cNvPr>
          <p:cNvSpPr/>
          <p:nvPr/>
        </p:nvSpPr>
        <p:spPr>
          <a:xfrm>
            <a:off x="80391" y="1962388"/>
            <a:ext cx="6581957" cy="2165569"/>
          </a:xfrm>
          <a:custGeom>
            <a:avLst/>
            <a:gdLst/>
            <a:ahLst/>
            <a:cxnLst/>
            <a:rect l="l" t="t" r="r" b="b"/>
            <a:pathLst>
              <a:path w="4410709" h="7720330" extrusionOk="0">
                <a:moveTo>
                  <a:pt x="0" y="0"/>
                </a:moveTo>
                <a:lnTo>
                  <a:pt x="4410445" y="0"/>
                </a:lnTo>
                <a:lnTo>
                  <a:pt x="4410445" y="7720103"/>
                </a:lnTo>
                <a:lnTo>
                  <a:pt x="0" y="7720103"/>
                </a:lnTo>
                <a:lnTo>
                  <a:pt x="0" y="0"/>
                </a:lnTo>
                <a:close/>
              </a:path>
            </a:pathLst>
          </a:custGeom>
          <a:solidFill>
            <a:srgbClr val="61D836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24;p2">
            <a:extLst>
              <a:ext uri="{FF2B5EF4-FFF2-40B4-BE49-F238E27FC236}">
                <a16:creationId xmlns:a16="http://schemas.microsoft.com/office/drawing/2014/main" id="{DB495A81-9A2E-D6D7-F14F-26FD011AFC0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42326" t="11271" r="5861" b="35877"/>
          <a:stretch/>
        </p:blipFill>
        <p:spPr>
          <a:xfrm>
            <a:off x="334666" y="2039080"/>
            <a:ext cx="1147299" cy="1163134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5" name="Google Shape;125;p2">
            <a:extLst>
              <a:ext uri="{FF2B5EF4-FFF2-40B4-BE49-F238E27FC236}">
                <a16:creationId xmlns:a16="http://schemas.microsoft.com/office/drawing/2014/main" id="{4B09FAEB-AD85-1FB0-665B-BB95F7371396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l="41472" t="28384" r="28765" b="41853"/>
          <a:stretch/>
        </p:blipFill>
        <p:spPr>
          <a:xfrm>
            <a:off x="2028164" y="2039080"/>
            <a:ext cx="1173482" cy="1175925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6" name="Google Shape;132;p2">
            <a:extLst>
              <a:ext uri="{FF2B5EF4-FFF2-40B4-BE49-F238E27FC236}">
                <a16:creationId xmlns:a16="http://schemas.microsoft.com/office/drawing/2014/main" id="{C1FA6858-3FDC-9652-67B3-066841A26A81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l="3702" t="610" r="3350" b="-826"/>
          <a:stretch/>
        </p:blipFill>
        <p:spPr>
          <a:xfrm>
            <a:off x="3689268" y="2039080"/>
            <a:ext cx="1177200" cy="11772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7" name="Google Shape;136;p2">
            <a:extLst>
              <a:ext uri="{FF2B5EF4-FFF2-40B4-BE49-F238E27FC236}">
                <a16:creationId xmlns:a16="http://schemas.microsoft.com/office/drawing/2014/main" id="{2CA210A2-3499-623E-8E7A-1C3F38726EEF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354090" y="2039080"/>
            <a:ext cx="1041874" cy="1133150"/>
          </a:xfrm>
          <a:prstGeom prst="ellipse">
            <a:avLst/>
          </a:prstGeom>
          <a:noFill/>
          <a:ln>
            <a:noFill/>
          </a:ln>
          <a:effectLst>
            <a:outerShdw blurRad="381000" dist="292100" dir="5400000" sx="-80000" sy="-18000" rotWithShape="0">
              <a:srgbClr val="000000">
                <a:alpha val="21960"/>
              </a:srgbClr>
            </a:outerShdw>
          </a:effectLst>
        </p:spPr>
      </p:pic>
      <p:sp>
        <p:nvSpPr>
          <p:cNvPr id="18" name="Google Shape;100;p1">
            <a:extLst>
              <a:ext uri="{FF2B5EF4-FFF2-40B4-BE49-F238E27FC236}">
                <a16:creationId xmlns:a16="http://schemas.microsoft.com/office/drawing/2014/main" id="{1C7BD8E6-56FE-279A-62DC-4EB69433CA9D}"/>
              </a:ext>
            </a:extLst>
          </p:cNvPr>
          <p:cNvSpPr/>
          <p:nvPr/>
        </p:nvSpPr>
        <p:spPr>
          <a:xfrm>
            <a:off x="121238" y="1670163"/>
            <a:ext cx="56969" cy="259504"/>
          </a:xfrm>
          <a:custGeom>
            <a:avLst/>
            <a:gdLst/>
            <a:ahLst/>
            <a:cxnLst/>
            <a:rect l="l" t="t" r="r" b="b"/>
            <a:pathLst>
              <a:path w="167004" h="760730" extrusionOk="0">
                <a:moveTo>
                  <a:pt x="0" y="0"/>
                </a:moveTo>
                <a:lnTo>
                  <a:pt x="166789" y="0"/>
                </a:lnTo>
                <a:lnTo>
                  <a:pt x="166789" y="760719"/>
                </a:lnTo>
                <a:lnTo>
                  <a:pt x="0" y="760719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C450D94-3C64-5E43-0D38-C7F8639AD196}"/>
              </a:ext>
            </a:extLst>
          </p:cNvPr>
          <p:cNvSpPr txBox="1"/>
          <p:nvPr/>
        </p:nvSpPr>
        <p:spPr>
          <a:xfrm>
            <a:off x="121238" y="3296153"/>
            <a:ext cx="171187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1"/>
                </a:solidFill>
              </a:rPr>
              <a:t>Cindy Cristina Hernández Ramírez</a:t>
            </a:r>
          </a:p>
          <a:p>
            <a:r>
              <a:rPr lang="es-CO" sz="1000" dirty="0">
                <a:solidFill>
                  <a:schemeClr val="bg1"/>
                </a:solidFill>
              </a:rPr>
              <a:t>Enfermera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B8AE01F-3333-7F39-E42E-F71DEED831A3}"/>
              </a:ext>
            </a:extLst>
          </p:cNvPr>
          <p:cNvSpPr txBox="1"/>
          <p:nvPr/>
        </p:nvSpPr>
        <p:spPr>
          <a:xfrm>
            <a:off x="2025193" y="3291697"/>
            <a:ext cx="171187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1"/>
                </a:solidFill>
              </a:rPr>
              <a:t>Cindy Cristina Hernández Ramírez</a:t>
            </a:r>
          </a:p>
          <a:p>
            <a:r>
              <a:rPr lang="es-CO" sz="1000" dirty="0">
                <a:solidFill>
                  <a:schemeClr val="bg1"/>
                </a:solidFill>
              </a:rPr>
              <a:t>Enfermera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A7EFE4A-C3E3-7F2E-C099-CF4A42C615F8}"/>
              </a:ext>
            </a:extLst>
          </p:cNvPr>
          <p:cNvSpPr txBox="1"/>
          <p:nvPr/>
        </p:nvSpPr>
        <p:spPr>
          <a:xfrm>
            <a:off x="3766249" y="3349101"/>
            <a:ext cx="171187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1"/>
                </a:solidFill>
              </a:rPr>
              <a:t>David Castellanos</a:t>
            </a:r>
          </a:p>
          <a:p>
            <a:r>
              <a:rPr lang="es-CO" sz="1000" dirty="0">
                <a:solidFill>
                  <a:schemeClr val="bg1"/>
                </a:solidFill>
              </a:rPr>
              <a:t>Enfermero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0901ABF0-975A-52EB-A622-83F9FB8F4E1B}"/>
              </a:ext>
            </a:extLst>
          </p:cNvPr>
          <p:cNvSpPr txBox="1"/>
          <p:nvPr/>
        </p:nvSpPr>
        <p:spPr>
          <a:xfrm>
            <a:off x="5214299" y="3367767"/>
            <a:ext cx="171187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100" dirty="0">
                <a:solidFill>
                  <a:schemeClr val="bg1"/>
                </a:solidFill>
              </a:rPr>
              <a:t>Dyan Cristin Cortes</a:t>
            </a:r>
          </a:p>
          <a:p>
            <a:r>
              <a:rPr lang="es-CO" sz="1100" dirty="0">
                <a:solidFill>
                  <a:schemeClr val="bg1"/>
                </a:solidFill>
              </a:rPr>
              <a:t>Enfermera</a:t>
            </a:r>
            <a:endParaRPr lang="es-CO" sz="1000" dirty="0">
              <a:solidFill>
                <a:schemeClr val="bg1"/>
              </a:solidFill>
            </a:endParaRPr>
          </a:p>
        </p:txBody>
      </p:sp>
      <p:sp>
        <p:nvSpPr>
          <p:cNvPr id="2" name="Google Shape;108;p2">
            <a:extLst>
              <a:ext uri="{FF2B5EF4-FFF2-40B4-BE49-F238E27FC236}">
                <a16:creationId xmlns:a16="http://schemas.microsoft.com/office/drawing/2014/main" id="{CD1C6EA0-A920-AF16-4C71-BE03DA7B26AC}"/>
              </a:ext>
            </a:extLst>
          </p:cNvPr>
          <p:cNvSpPr/>
          <p:nvPr/>
        </p:nvSpPr>
        <p:spPr>
          <a:xfrm>
            <a:off x="125435" y="6909523"/>
            <a:ext cx="6550386" cy="2084217"/>
          </a:xfrm>
          <a:custGeom>
            <a:avLst/>
            <a:gdLst/>
            <a:ahLst/>
            <a:cxnLst/>
            <a:rect l="l" t="t" r="r" b="b"/>
            <a:pathLst>
              <a:path w="4410709" h="7720330" extrusionOk="0">
                <a:moveTo>
                  <a:pt x="0" y="0"/>
                </a:moveTo>
                <a:lnTo>
                  <a:pt x="4410443" y="0"/>
                </a:lnTo>
                <a:lnTo>
                  <a:pt x="4410443" y="7720103"/>
                </a:lnTo>
                <a:lnTo>
                  <a:pt x="0" y="7720103"/>
                </a:lnTo>
                <a:lnTo>
                  <a:pt x="0" y="0"/>
                </a:lnTo>
                <a:close/>
              </a:path>
            </a:pathLst>
          </a:custGeom>
          <a:solidFill>
            <a:srgbClr val="0076BA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09;p2">
            <a:extLst>
              <a:ext uri="{FF2B5EF4-FFF2-40B4-BE49-F238E27FC236}">
                <a16:creationId xmlns:a16="http://schemas.microsoft.com/office/drawing/2014/main" id="{D6ABA6BA-2CCC-B0D1-CD8B-33C5C3785A15}"/>
              </a:ext>
            </a:extLst>
          </p:cNvPr>
          <p:cNvSpPr txBox="1"/>
          <p:nvPr/>
        </p:nvSpPr>
        <p:spPr>
          <a:xfrm>
            <a:off x="836105" y="8332328"/>
            <a:ext cx="1783840" cy="32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chemeClr val="lt1"/>
                </a:solidFill>
              </a:rPr>
              <a:t>Natalia Villamizar Duque</a:t>
            </a:r>
            <a:endParaRPr/>
          </a:p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Adecuación pedagógica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10;p2">
            <a:extLst>
              <a:ext uri="{FF2B5EF4-FFF2-40B4-BE49-F238E27FC236}">
                <a16:creationId xmlns:a16="http://schemas.microsoft.com/office/drawing/2014/main" id="{B414BBDD-EFAE-64ED-3B76-524AF3C16976}"/>
              </a:ext>
            </a:extLst>
          </p:cNvPr>
          <p:cNvSpPr txBox="1"/>
          <p:nvPr/>
        </p:nvSpPr>
        <p:spPr>
          <a:xfrm>
            <a:off x="2676901" y="8308417"/>
            <a:ext cx="1424915" cy="32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 Valeria Suárez Caballero</a:t>
            </a:r>
            <a:endParaRPr/>
          </a:p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Diseño gráfico y web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11;p2">
            <a:extLst>
              <a:ext uri="{FF2B5EF4-FFF2-40B4-BE49-F238E27FC236}">
                <a16:creationId xmlns:a16="http://schemas.microsoft.com/office/drawing/2014/main" id="{2A6871DD-05AC-5B97-582B-73DA87373F46}"/>
              </a:ext>
            </a:extLst>
          </p:cNvPr>
          <p:cNvSpPr/>
          <p:nvPr/>
        </p:nvSpPr>
        <p:spPr>
          <a:xfrm>
            <a:off x="2775734" y="7057382"/>
            <a:ext cx="1173482" cy="1172082"/>
          </a:xfrm>
          <a:prstGeom prst="ellipse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u="sng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112;p2">
            <a:extLst>
              <a:ext uri="{FF2B5EF4-FFF2-40B4-BE49-F238E27FC236}">
                <a16:creationId xmlns:a16="http://schemas.microsoft.com/office/drawing/2014/main" id="{9BF8E642-58C1-371C-888E-DBEDB7F4D3B0}"/>
              </a:ext>
            </a:extLst>
          </p:cNvPr>
          <p:cNvSpPr txBox="1"/>
          <p:nvPr/>
        </p:nvSpPr>
        <p:spPr>
          <a:xfrm>
            <a:off x="237923" y="6591894"/>
            <a:ext cx="6437898" cy="2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00" rIns="0" bIns="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332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Equipo transversal CDEIS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113;p2">
            <a:extLst>
              <a:ext uri="{FF2B5EF4-FFF2-40B4-BE49-F238E27FC236}">
                <a16:creationId xmlns:a16="http://schemas.microsoft.com/office/drawing/2014/main" id="{66F1C5BD-46E3-221A-F8A3-BF8A27567BEE}"/>
              </a:ext>
            </a:extLst>
          </p:cNvPr>
          <p:cNvSpPr/>
          <p:nvPr/>
        </p:nvSpPr>
        <p:spPr>
          <a:xfrm>
            <a:off x="125435" y="6572244"/>
            <a:ext cx="56969" cy="259504"/>
          </a:xfrm>
          <a:custGeom>
            <a:avLst/>
            <a:gdLst/>
            <a:ahLst/>
            <a:cxnLst/>
            <a:rect l="l" t="t" r="r" b="b"/>
            <a:pathLst>
              <a:path w="167004" h="760730" extrusionOk="0">
                <a:moveTo>
                  <a:pt x="0" y="0"/>
                </a:moveTo>
                <a:lnTo>
                  <a:pt x="166789" y="0"/>
                </a:lnTo>
                <a:lnTo>
                  <a:pt x="166789" y="760719"/>
                </a:lnTo>
                <a:lnTo>
                  <a:pt x="0" y="760719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116;p2">
            <a:extLst>
              <a:ext uri="{FF2B5EF4-FFF2-40B4-BE49-F238E27FC236}">
                <a16:creationId xmlns:a16="http://schemas.microsoft.com/office/drawing/2014/main" id="{2D95DCAB-2772-F15D-8DBB-6FDA16866CDE}"/>
              </a:ext>
            </a:extLst>
          </p:cNvPr>
          <p:cNvSpPr txBox="1"/>
          <p:nvPr/>
        </p:nvSpPr>
        <p:spPr>
          <a:xfrm>
            <a:off x="10878580" y="3842354"/>
            <a:ext cx="1579493" cy="32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Cindy Cristina Hernández Ramírez</a:t>
            </a:r>
            <a:endParaRPr/>
          </a:p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Enfermera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126;p2">
            <a:extLst>
              <a:ext uri="{FF2B5EF4-FFF2-40B4-BE49-F238E27FC236}">
                <a16:creationId xmlns:a16="http://schemas.microsoft.com/office/drawing/2014/main" id="{0E01071D-526B-B01E-EF2D-AE0BEA74023B}"/>
              </a:ext>
            </a:extLst>
          </p:cNvPr>
          <p:cNvSpPr txBox="1"/>
          <p:nvPr/>
        </p:nvSpPr>
        <p:spPr>
          <a:xfrm>
            <a:off x="273144" y="4367840"/>
            <a:ext cx="6437898" cy="2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00" rIns="0" bIns="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332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Equipo de soporte técnico CDEIS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127;p2">
            <a:extLst>
              <a:ext uri="{FF2B5EF4-FFF2-40B4-BE49-F238E27FC236}">
                <a16:creationId xmlns:a16="http://schemas.microsoft.com/office/drawing/2014/main" id="{331D6E05-296F-FFDE-1485-E7CDAC67D7BD}"/>
              </a:ext>
            </a:extLst>
          </p:cNvPr>
          <p:cNvSpPr/>
          <p:nvPr/>
        </p:nvSpPr>
        <p:spPr>
          <a:xfrm>
            <a:off x="160656" y="4348190"/>
            <a:ext cx="56969" cy="259504"/>
          </a:xfrm>
          <a:custGeom>
            <a:avLst/>
            <a:gdLst/>
            <a:ahLst/>
            <a:cxnLst/>
            <a:rect l="l" t="t" r="r" b="b"/>
            <a:pathLst>
              <a:path w="167004" h="760730" extrusionOk="0">
                <a:moveTo>
                  <a:pt x="0" y="0"/>
                </a:moveTo>
                <a:lnTo>
                  <a:pt x="166789" y="0"/>
                </a:lnTo>
                <a:lnTo>
                  <a:pt x="166789" y="760719"/>
                </a:lnTo>
                <a:lnTo>
                  <a:pt x="0" y="760719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128;p2">
            <a:extLst>
              <a:ext uri="{FF2B5EF4-FFF2-40B4-BE49-F238E27FC236}">
                <a16:creationId xmlns:a16="http://schemas.microsoft.com/office/drawing/2014/main" id="{32198055-DED3-905D-56BC-BB67FAD6F36F}"/>
              </a:ext>
            </a:extLst>
          </p:cNvPr>
          <p:cNvSpPr/>
          <p:nvPr/>
        </p:nvSpPr>
        <p:spPr>
          <a:xfrm>
            <a:off x="125435" y="4655253"/>
            <a:ext cx="6594543" cy="1856628"/>
          </a:xfrm>
          <a:custGeom>
            <a:avLst/>
            <a:gdLst/>
            <a:ahLst/>
            <a:cxnLst/>
            <a:rect l="l" t="t" r="r" b="b"/>
            <a:pathLst>
              <a:path w="4410710" h="7720330" extrusionOk="0">
                <a:moveTo>
                  <a:pt x="0" y="0"/>
                </a:moveTo>
                <a:lnTo>
                  <a:pt x="4410443" y="0"/>
                </a:lnTo>
                <a:lnTo>
                  <a:pt x="4410443" y="7720103"/>
                </a:lnTo>
                <a:lnTo>
                  <a:pt x="0" y="7720103"/>
                </a:lnTo>
                <a:lnTo>
                  <a:pt x="0" y="0"/>
                </a:lnTo>
                <a:close/>
              </a:path>
            </a:pathLst>
          </a:custGeom>
          <a:solidFill>
            <a:srgbClr val="00A89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129;p2">
            <a:extLst>
              <a:ext uri="{FF2B5EF4-FFF2-40B4-BE49-F238E27FC236}">
                <a16:creationId xmlns:a16="http://schemas.microsoft.com/office/drawing/2014/main" id="{FC744DD7-C2D6-FDF1-E7E5-DD833A59CAA8}"/>
              </a:ext>
            </a:extLst>
          </p:cNvPr>
          <p:cNvSpPr/>
          <p:nvPr/>
        </p:nvSpPr>
        <p:spPr>
          <a:xfrm>
            <a:off x="125435" y="5947418"/>
            <a:ext cx="655038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✉ </a:t>
            </a:r>
            <a:r>
              <a:rPr lang="es-ES" sz="12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CDEIS@saludcapital.gov.co</a:t>
            </a:r>
            <a:r>
              <a:rPr lang="es-E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☎ 3649090 extensión 9005-9981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130;p2">
            <a:extLst>
              <a:ext uri="{FF2B5EF4-FFF2-40B4-BE49-F238E27FC236}">
                <a16:creationId xmlns:a16="http://schemas.microsoft.com/office/drawing/2014/main" id="{AC2977F9-F678-2A0A-BE19-DA339F32922F}"/>
              </a:ext>
            </a:extLst>
          </p:cNvPr>
          <p:cNvSpPr txBox="1"/>
          <p:nvPr/>
        </p:nvSpPr>
        <p:spPr>
          <a:xfrm>
            <a:off x="136704" y="4923207"/>
            <a:ext cx="6550386" cy="867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Alba Rocío Castillo Cruz</a:t>
            </a:r>
            <a:endParaRPr/>
          </a:p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Jhon Marcel Gómez Piñeros</a:t>
            </a:r>
            <a:endParaRPr/>
          </a:p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Claudia Milena Alfonso Jaramillo</a:t>
            </a:r>
            <a:endParaRPr/>
          </a:p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Ana Milena Soacha Bucurú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131;p2">
            <a:extLst>
              <a:ext uri="{FF2B5EF4-FFF2-40B4-BE49-F238E27FC236}">
                <a16:creationId xmlns:a16="http://schemas.microsoft.com/office/drawing/2014/main" id="{C352B037-431A-4B6F-232A-40246C912F0F}"/>
              </a:ext>
            </a:extLst>
          </p:cNvPr>
          <p:cNvSpPr txBox="1"/>
          <p:nvPr/>
        </p:nvSpPr>
        <p:spPr>
          <a:xfrm>
            <a:off x="9172642" y="3496573"/>
            <a:ext cx="1696576" cy="344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Dyan Cristin Cortes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10" marR="127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Enfermera</a:t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133;p2">
            <a:extLst>
              <a:ext uri="{FF2B5EF4-FFF2-40B4-BE49-F238E27FC236}">
                <a16:creationId xmlns:a16="http://schemas.microsoft.com/office/drawing/2014/main" id="{A2343EBC-BB90-C4EC-BFD6-3790A0EF55BC}"/>
              </a:ext>
            </a:extLst>
          </p:cNvPr>
          <p:cNvSpPr txBox="1"/>
          <p:nvPr/>
        </p:nvSpPr>
        <p:spPr>
          <a:xfrm>
            <a:off x="4387645" y="8308417"/>
            <a:ext cx="1424915" cy="32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Angie Carolina Bayona Marín</a:t>
            </a:r>
            <a:endParaRPr dirty="0"/>
          </a:p>
          <a:p>
            <a:pPr marL="4332" marR="17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Diseño gráfico</a:t>
            </a:r>
            <a:endParaRPr sz="12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" name="Google Shape;134;p2" descr="Una mujer sonriendo&#10;&#10;Descripción generada automáticamente">
            <a:extLst>
              <a:ext uri="{FF2B5EF4-FFF2-40B4-BE49-F238E27FC236}">
                <a16:creationId xmlns:a16="http://schemas.microsoft.com/office/drawing/2014/main" id="{1C0F0B25-DF1C-F2F2-5097-2D7C8678E804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4489346" y="7030367"/>
            <a:ext cx="1221515" cy="1185887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34" name="Google Shape;135;p2" descr="Mujer sonriendo con blusa blanca&#10;&#10;Descripción generada automáticamente">
            <a:extLst>
              <a:ext uri="{FF2B5EF4-FFF2-40B4-BE49-F238E27FC236}">
                <a16:creationId xmlns:a16="http://schemas.microsoft.com/office/drawing/2014/main" id="{36E96637-B714-569D-286B-E36C4BB76278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147139" y="7136334"/>
            <a:ext cx="1088465" cy="1172083"/>
          </a:xfrm>
          <a:prstGeom prst="ellipse">
            <a:avLst/>
          </a:prstGeom>
          <a:noFill/>
          <a:ln>
            <a:noFill/>
          </a:ln>
          <a:effectLst>
            <a:outerShdw blurRad="381000" dist="292100" dir="5400000" sx="-80000" sy="-18000" rotWithShape="0">
              <a:srgbClr val="000000">
                <a:alpha val="2196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"/>
          <p:cNvSpPr/>
          <p:nvPr/>
        </p:nvSpPr>
        <p:spPr>
          <a:xfrm>
            <a:off x="173242" y="1895717"/>
            <a:ext cx="56969" cy="259504"/>
          </a:xfrm>
          <a:custGeom>
            <a:avLst/>
            <a:gdLst/>
            <a:ahLst/>
            <a:cxnLst/>
            <a:rect l="l" t="t" r="r" b="b"/>
            <a:pathLst>
              <a:path w="167004" h="760730" extrusionOk="0">
                <a:moveTo>
                  <a:pt x="0" y="0"/>
                </a:moveTo>
                <a:lnTo>
                  <a:pt x="166789" y="0"/>
                </a:lnTo>
                <a:lnTo>
                  <a:pt x="166789" y="760719"/>
                </a:lnTo>
                <a:lnTo>
                  <a:pt x="0" y="760719"/>
                </a:lnTo>
                <a:lnTo>
                  <a:pt x="0" y="0"/>
                </a:lnTo>
                <a:close/>
              </a:path>
            </a:pathLst>
          </a:custGeom>
          <a:solidFill>
            <a:srgbClr val="4CBEE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304</Words>
  <Application>Microsoft Office PowerPoint</Application>
  <PresentationFormat>Presentación en pantalla (4:3)</PresentationFormat>
  <Paragraphs>85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Elaboración temática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Elaboración temática</dc:title>
  <dc:creator>Valderrama Mendoza, Clara Ines</dc:creator>
  <cp:lastModifiedBy>Diana del Pilar, Pinzon Gomez</cp:lastModifiedBy>
  <cp:revision>52</cp:revision>
  <dcterms:created xsi:type="dcterms:W3CDTF">2019-07-12T20:25:51Z</dcterms:created>
  <dcterms:modified xsi:type="dcterms:W3CDTF">2024-04-15T17:09:04Z</dcterms:modified>
</cp:coreProperties>
</file>